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2" r:id="rId5"/>
    <p:sldId id="395" r:id="rId6"/>
    <p:sldId id="421" r:id="rId7"/>
    <p:sldId id="267" r:id="rId8"/>
    <p:sldId id="458" r:id="rId9"/>
    <p:sldId id="314" r:id="rId10"/>
    <p:sldId id="407" r:id="rId11"/>
    <p:sldId id="408" r:id="rId12"/>
    <p:sldId id="459" r:id="rId13"/>
    <p:sldId id="409" r:id="rId14"/>
    <p:sldId id="367" r:id="rId15"/>
    <p:sldId id="411" r:id="rId16"/>
    <p:sldId id="460" r:id="rId17"/>
    <p:sldId id="366" r:id="rId18"/>
    <p:sldId id="369" r:id="rId19"/>
    <p:sldId id="271"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婕" initials="Remi"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A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58.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2T17:12:46.445" idx="5">
    <p:pos x="10" y="10"/>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720B4C2-CEAA-4488-A4D2-00FBE9779ED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DF142AC1-FBF1-4D32-97F7-FF53C1F402FF}">
      <dgm:prSet custT="1"/>
      <dgm:spPr>
        <a:solidFill>
          <a:srgbClr val="002060">
            <a:alpha val="80000"/>
          </a:srgbClr>
        </a:solidFill>
      </dgm:spPr>
      <dgm:t>
        <a:bodyPr/>
        <a:lstStyle/>
        <a:p>
          <a:pPr algn="just">
            <a:lnSpc>
              <a:spcPct val="125000"/>
            </a:lnSpc>
          </a:pPr>
          <a:endParaRPr lang="zh-CN" sz="1800" dirty="0">
            <a:solidFill>
              <a:schemeClr val="bg1"/>
            </a:solidFill>
            <a:latin typeface="+mn-lt"/>
            <a:ea typeface="黑体" panose="02010609060101010101" pitchFamily="49" charset="-122"/>
            <a:cs typeface="Times New Roman" panose="02020603050405020304" pitchFamily="18" charset="0"/>
            <a:sym typeface="+mn-lt"/>
          </a:endParaRPr>
        </a:p>
      </dgm:t>
    </dgm:pt>
    <dgm:pt modelId="{31B06324-1602-452A-9A0A-9BC21976B0A2}" cxnId="{1A51980A-2D53-40D1-A42F-A99598E25A60}" type="parTrans">
      <dgm:prSet/>
      <dgm:spPr/>
      <dgm:t>
        <a:bodyPr/>
        <a:lstStyle/>
        <a:p>
          <a:endParaRPr lang="zh-CN" altLang="en-US"/>
        </a:p>
      </dgm:t>
    </dgm:pt>
    <dgm:pt modelId="{C184F803-0521-4925-B128-EC6B8C812926}" cxnId="{1A51980A-2D53-40D1-A42F-A99598E25A60}" type="sibTrans">
      <dgm:prSet/>
      <dgm:spPr>
        <a:solidFill>
          <a:schemeClr val="bg1">
            <a:lumMod val="65000"/>
            <a:alpha val="90000"/>
          </a:schemeClr>
        </a:solidFill>
      </dgm:spPr>
      <dgm:t>
        <a:bodyPr/>
        <a:lstStyle/>
        <a:p>
          <a:endParaRPr lang="zh-CN" altLang="en-US"/>
        </a:p>
      </dgm:t>
    </dgm:pt>
    <dgm:pt modelId="{63C63F3A-DDCA-46E6-ADF6-F8B4A22B9A77}">
      <dgm:prSet custT="1"/>
      <dgm:spPr>
        <a:solidFill>
          <a:srgbClr val="002060">
            <a:alpha val="80000"/>
          </a:srgbClr>
        </a:solidFill>
      </dgm:spPr>
      <dgm:t>
        <a:bodyPr/>
        <a:lstStyle/>
        <a:p>
          <a:pPr algn="just">
            <a:lnSpc>
              <a:spcPct val="125000"/>
            </a:lnSpc>
          </a:pPr>
          <a:endParaRPr lang="zh-CN" sz="1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lt"/>
          </a:endParaRPr>
        </a:p>
      </dgm:t>
    </dgm:pt>
    <dgm:pt modelId="{61AF383E-9855-4073-9602-D799688A6EA5}" cxnId="{A2B4A029-9E6D-49D0-B754-4B83F26635DA}" type="parTrans">
      <dgm:prSet/>
      <dgm:spPr/>
      <dgm:t>
        <a:bodyPr/>
        <a:lstStyle/>
        <a:p>
          <a:endParaRPr lang="zh-CN" altLang="en-US"/>
        </a:p>
      </dgm:t>
    </dgm:pt>
    <dgm:pt modelId="{2D9F9957-75DA-4DBA-885C-D8968D78B6A6}" cxnId="{A2B4A029-9E6D-49D0-B754-4B83F26635DA}" type="sibTrans">
      <dgm:prSet/>
      <dgm:spPr>
        <a:solidFill>
          <a:schemeClr val="bg1">
            <a:lumMod val="65000"/>
            <a:alpha val="90000"/>
          </a:schemeClr>
        </a:solidFill>
      </dgm:spPr>
      <dgm:t>
        <a:bodyPr/>
        <a:lstStyle/>
        <a:p>
          <a:endParaRPr lang="zh-CN" altLang="en-US"/>
        </a:p>
      </dgm:t>
    </dgm:pt>
    <dgm:pt modelId="{E4D915AF-F27B-4CF1-AB94-C4B5C60A5598}">
      <dgm:prSet custT="1"/>
      <dgm:spPr>
        <a:solidFill>
          <a:srgbClr val="002060">
            <a:alpha val="80000"/>
          </a:srgbClr>
        </a:solidFill>
      </dgm:spPr>
      <dgm:t>
        <a:bodyPr/>
        <a:lstStyle/>
        <a:p>
          <a:pPr algn="just">
            <a:lnSpc>
              <a:spcPct val="125000"/>
            </a:lnSpc>
          </a:pPr>
          <a:endParaRPr lang="zh-CN" sz="1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lt"/>
          </a:endParaRPr>
        </a:p>
      </dgm:t>
    </dgm:pt>
    <dgm:pt modelId="{43BD61AD-4AA0-4749-BE19-A81566D99D2F}" cxnId="{33E4F1BE-2E5D-4D54-9A76-A7B7F536FC7C}" type="parTrans">
      <dgm:prSet/>
      <dgm:spPr/>
      <dgm:t>
        <a:bodyPr/>
        <a:lstStyle/>
        <a:p>
          <a:endParaRPr lang="zh-CN" altLang="en-US"/>
        </a:p>
      </dgm:t>
    </dgm:pt>
    <dgm:pt modelId="{0A193C7D-982A-4098-88DB-D52F169557B2}" cxnId="{33E4F1BE-2E5D-4D54-9A76-A7B7F536FC7C}" type="sibTrans">
      <dgm:prSet/>
      <dgm:spPr/>
      <dgm:t>
        <a:bodyPr/>
        <a:lstStyle/>
        <a:p>
          <a:endParaRPr lang="zh-CN" altLang="en-US"/>
        </a:p>
      </dgm:t>
    </dgm:pt>
    <dgm:pt modelId="{5A86335F-D199-4F87-88E5-1CC94ADF2298}" type="pres">
      <dgm:prSet presAssocID="{F720B4C2-CEAA-4488-A4D2-00FBE9779ED5}" presName="outerComposite" presStyleCnt="0">
        <dgm:presLayoutVars>
          <dgm:chMax val="5"/>
          <dgm:dir/>
          <dgm:resizeHandles val="exact"/>
        </dgm:presLayoutVars>
      </dgm:prSet>
      <dgm:spPr/>
    </dgm:pt>
    <dgm:pt modelId="{1DFB94F1-ED04-439A-88D6-0DA7EE9A8F2B}" type="pres">
      <dgm:prSet presAssocID="{F720B4C2-CEAA-4488-A4D2-00FBE9779ED5}" presName="dummyMaxCanvas" presStyleCnt="0">
        <dgm:presLayoutVars/>
      </dgm:prSet>
      <dgm:spPr/>
    </dgm:pt>
    <dgm:pt modelId="{3A5B4D9D-0686-49BC-8CE3-D5DE4D77606C}" type="pres">
      <dgm:prSet presAssocID="{F720B4C2-CEAA-4488-A4D2-00FBE9779ED5}" presName="ThreeNodes_1" presStyleLbl="node1" presStyleIdx="0" presStyleCnt="3">
        <dgm:presLayoutVars>
          <dgm:bulletEnabled val="1"/>
        </dgm:presLayoutVars>
      </dgm:prSet>
      <dgm:spPr/>
    </dgm:pt>
    <dgm:pt modelId="{2345C0CE-726E-4270-8A6E-0E0BB9D46884}" type="pres">
      <dgm:prSet presAssocID="{F720B4C2-CEAA-4488-A4D2-00FBE9779ED5}" presName="ThreeNodes_2" presStyleLbl="node1" presStyleIdx="1" presStyleCnt="3">
        <dgm:presLayoutVars>
          <dgm:bulletEnabled val="1"/>
        </dgm:presLayoutVars>
      </dgm:prSet>
      <dgm:spPr/>
    </dgm:pt>
    <dgm:pt modelId="{4BA5B2B1-4957-4ED0-9BB1-34E95843E580}" type="pres">
      <dgm:prSet presAssocID="{F720B4C2-CEAA-4488-A4D2-00FBE9779ED5}" presName="ThreeNodes_3" presStyleLbl="node1" presStyleIdx="2" presStyleCnt="3">
        <dgm:presLayoutVars>
          <dgm:bulletEnabled val="1"/>
        </dgm:presLayoutVars>
      </dgm:prSet>
      <dgm:spPr/>
    </dgm:pt>
    <dgm:pt modelId="{325DA3F0-D4BA-42AF-B7C6-0180C02D798B}" type="pres">
      <dgm:prSet presAssocID="{F720B4C2-CEAA-4488-A4D2-00FBE9779ED5}" presName="ThreeConn_1-2" presStyleLbl="fgAccFollowNode1" presStyleIdx="0" presStyleCnt="2" custScaleX="75512" custScaleY="82304">
        <dgm:presLayoutVars>
          <dgm:bulletEnabled val="1"/>
        </dgm:presLayoutVars>
      </dgm:prSet>
      <dgm:spPr/>
    </dgm:pt>
    <dgm:pt modelId="{583BE085-7007-4A81-BB14-59C57BD77E56}" type="pres">
      <dgm:prSet presAssocID="{F720B4C2-CEAA-4488-A4D2-00FBE9779ED5}" presName="ThreeConn_2-3" presStyleLbl="fgAccFollowNode1" presStyleIdx="1" presStyleCnt="2" custScaleX="75512" custScaleY="82304">
        <dgm:presLayoutVars>
          <dgm:bulletEnabled val="1"/>
        </dgm:presLayoutVars>
      </dgm:prSet>
      <dgm:spPr/>
    </dgm:pt>
    <dgm:pt modelId="{6545D55A-49FA-4089-8B6E-AC9B694DF770}" type="pres">
      <dgm:prSet presAssocID="{F720B4C2-CEAA-4488-A4D2-00FBE9779ED5}" presName="ThreeNodes_1_text" presStyleLbl="node1" presStyleIdx="2" presStyleCnt="3">
        <dgm:presLayoutVars>
          <dgm:bulletEnabled val="1"/>
        </dgm:presLayoutVars>
      </dgm:prSet>
      <dgm:spPr/>
    </dgm:pt>
    <dgm:pt modelId="{6B67D1A6-5803-4469-AF24-242D1B027DDC}" type="pres">
      <dgm:prSet presAssocID="{F720B4C2-CEAA-4488-A4D2-00FBE9779ED5}" presName="ThreeNodes_2_text" presStyleLbl="node1" presStyleIdx="2" presStyleCnt="3">
        <dgm:presLayoutVars>
          <dgm:bulletEnabled val="1"/>
        </dgm:presLayoutVars>
      </dgm:prSet>
      <dgm:spPr/>
    </dgm:pt>
    <dgm:pt modelId="{36AFA161-5BC7-42B2-BCB6-D243C1B1FD4E}" type="pres">
      <dgm:prSet presAssocID="{F720B4C2-CEAA-4488-A4D2-00FBE9779ED5}" presName="ThreeNodes_3_text" presStyleLbl="node1" presStyleIdx="2" presStyleCnt="3">
        <dgm:presLayoutVars>
          <dgm:bulletEnabled val="1"/>
        </dgm:presLayoutVars>
      </dgm:prSet>
      <dgm:spPr/>
    </dgm:pt>
  </dgm:ptLst>
  <dgm:cxnLst>
    <dgm:cxn modelId="{1A51980A-2D53-40D1-A42F-A99598E25A60}" srcId="{F720B4C2-CEAA-4488-A4D2-00FBE9779ED5}" destId="{DF142AC1-FBF1-4D32-97F7-FF53C1F402FF}" srcOrd="0" destOrd="0" parTransId="{31B06324-1602-452A-9A0A-9BC21976B0A2}" sibTransId="{C184F803-0521-4925-B128-EC6B8C812926}"/>
    <dgm:cxn modelId="{3822C416-5532-41E6-8C41-D424152C1167}" type="presOf" srcId="{63C63F3A-DDCA-46E6-ADF6-F8B4A22B9A77}" destId="{6B67D1A6-5803-4469-AF24-242D1B027DDC}" srcOrd="1" destOrd="0" presId="urn:microsoft.com/office/officeart/2005/8/layout/vProcess5"/>
    <dgm:cxn modelId="{3007F927-92CE-4780-BABE-0EDB69E203EE}" type="presOf" srcId="{DF142AC1-FBF1-4D32-97F7-FF53C1F402FF}" destId="{3A5B4D9D-0686-49BC-8CE3-D5DE4D77606C}" srcOrd="0" destOrd="0" presId="urn:microsoft.com/office/officeart/2005/8/layout/vProcess5"/>
    <dgm:cxn modelId="{A2B4A029-9E6D-49D0-B754-4B83F26635DA}" srcId="{F720B4C2-CEAA-4488-A4D2-00FBE9779ED5}" destId="{63C63F3A-DDCA-46E6-ADF6-F8B4A22B9A77}" srcOrd="1" destOrd="0" parTransId="{61AF383E-9855-4073-9602-D799688A6EA5}" sibTransId="{2D9F9957-75DA-4DBA-885C-D8968D78B6A6}"/>
    <dgm:cxn modelId="{DCB4D570-DC9F-4A24-A671-A3ABDED8C083}" type="presOf" srcId="{F720B4C2-CEAA-4488-A4D2-00FBE9779ED5}" destId="{5A86335F-D199-4F87-88E5-1CC94ADF2298}" srcOrd="0" destOrd="0" presId="urn:microsoft.com/office/officeart/2005/8/layout/vProcess5"/>
    <dgm:cxn modelId="{6E331055-6414-4614-8120-11CC65C46247}" type="presOf" srcId="{2D9F9957-75DA-4DBA-885C-D8968D78B6A6}" destId="{583BE085-7007-4A81-BB14-59C57BD77E56}" srcOrd="0" destOrd="0" presId="urn:microsoft.com/office/officeart/2005/8/layout/vProcess5"/>
    <dgm:cxn modelId="{940D668B-F58C-4833-97AF-6A0DE13C0501}" type="presOf" srcId="{E4D915AF-F27B-4CF1-AB94-C4B5C60A5598}" destId="{36AFA161-5BC7-42B2-BCB6-D243C1B1FD4E}" srcOrd="1" destOrd="0" presId="urn:microsoft.com/office/officeart/2005/8/layout/vProcess5"/>
    <dgm:cxn modelId="{8A09008D-9DC4-46D7-8481-C05DFD818D94}" type="presOf" srcId="{63C63F3A-DDCA-46E6-ADF6-F8B4A22B9A77}" destId="{2345C0CE-726E-4270-8A6E-0E0BB9D46884}" srcOrd="0" destOrd="0" presId="urn:microsoft.com/office/officeart/2005/8/layout/vProcess5"/>
    <dgm:cxn modelId="{3CC7DD8E-D69C-43A6-A009-68AB6B59E1FA}" type="presOf" srcId="{E4D915AF-F27B-4CF1-AB94-C4B5C60A5598}" destId="{4BA5B2B1-4957-4ED0-9BB1-34E95843E580}" srcOrd="0" destOrd="0" presId="urn:microsoft.com/office/officeart/2005/8/layout/vProcess5"/>
    <dgm:cxn modelId="{62EFC09E-FBF5-433D-9BB8-3FE523B66283}" type="presOf" srcId="{DF142AC1-FBF1-4D32-97F7-FF53C1F402FF}" destId="{6545D55A-49FA-4089-8B6E-AC9B694DF770}" srcOrd="1" destOrd="0" presId="urn:microsoft.com/office/officeart/2005/8/layout/vProcess5"/>
    <dgm:cxn modelId="{33E4F1BE-2E5D-4D54-9A76-A7B7F536FC7C}" srcId="{F720B4C2-CEAA-4488-A4D2-00FBE9779ED5}" destId="{E4D915AF-F27B-4CF1-AB94-C4B5C60A5598}" srcOrd="2" destOrd="0" parTransId="{43BD61AD-4AA0-4749-BE19-A81566D99D2F}" sibTransId="{0A193C7D-982A-4098-88DB-D52F169557B2}"/>
    <dgm:cxn modelId="{A13A14F5-1840-4EE4-A474-25F51DF55F0B}" type="presOf" srcId="{C184F803-0521-4925-B128-EC6B8C812926}" destId="{325DA3F0-D4BA-42AF-B7C6-0180C02D798B}" srcOrd="0" destOrd="0" presId="urn:microsoft.com/office/officeart/2005/8/layout/vProcess5"/>
    <dgm:cxn modelId="{2E04218D-03F2-40FC-9954-358FD3A293ED}" type="presParOf" srcId="{5A86335F-D199-4F87-88E5-1CC94ADF2298}" destId="{1DFB94F1-ED04-439A-88D6-0DA7EE9A8F2B}" srcOrd="0" destOrd="0" presId="urn:microsoft.com/office/officeart/2005/8/layout/vProcess5"/>
    <dgm:cxn modelId="{957B10F0-B86E-4F85-80E0-43D16C5BC270}" type="presParOf" srcId="{5A86335F-D199-4F87-88E5-1CC94ADF2298}" destId="{3A5B4D9D-0686-49BC-8CE3-D5DE4D77606C}" srcOrd="1" destOrd="0" presId="urn:microsoft.com/office/officeart/2005/8/layout/vProcess5"/>
    <dgm:cxn modelId="{57B0BBE3-A0D4-4576-89A6-CD7244AD6B38}" type="presParOf" srcId="{5A86335F-D199-4F87-88E5-1CC94ADF2298}" destId="{2345C0CE-726E-4270-8A6E-0E0BB9D46884}" srcOrd="2" destOrd="0" presId="urn:microsoft.com/office/officeart/2005/8/layout/vProcess5"/>
    <dgm:cxn modelId="{4FE24561-84C8-44DD-8ECE-E47145806A95}" type="presParOf" srcId="{5A86335F-D199-4F87-88E5-1CC94ADF2298}" destId="{4BA5B2B1-4957-4ED0-9BB1-34E95843E580}" srcOrd="3" destOrd="0" presId="urn:microsoft.com/office/officeart/2005/8/layout/vProcess5"/>
    <dgm:cxn modelId="{D7BE131D-7232-4E3A-B168-1EB7D22445D8}" type="presParOf" srcId="{5A86335F-D199-4F87-88E5-1CC94ADF2298}" destId="{325DA3F0-D4BA-42AF-B7C6-0180C02D798B}" srcOrd="4" destOrd="0" presId="urn:microsoft.com/office/officeart/2005/8/layout/vProcess5"/>
    <dgm:cxn modelId="{2F9C4E01-9E96-40A2-86A1-AD1C04413830}" type="presParOf" srcId="{5A86335F-D199-4F87-88E5-1CC94ADF2298}" destId="{583BE085-7007-4A81-BB14-59C57BD77E56}" srcOrd="5" destOrd="0" presId="urn:microsoft.com/office/officeart/2005/8/layout/vProcess5"/>
    <dgm:cxn modelId="{11AFD025-3B7F-40E6-8484-AC6B9DEF24DD}" type="presParOf" srcId="{5A86335F-D199-4F87-88E5-1CC94ADF2298}" destId="{6545D55A-49FA-4089-8B6E-AC9B694DF770}" srcOrd="6" destOrd="0" presId="urn:microsoft.com/office/officeart/2005/8/layout/vProcess5"/>
    <dgm:cxn modelId="{97EE5175-AADE-4512-AEBC-A6254C5340D5}" type="presParOf" srcId="{5A86335F-D199-4F87-88E5-1CC94ADF2298}" destId="{6B67D1A6-5803-4469-AF24-242D1B027DDC}" srcOrd="7" destOrd="0" presId="urn:microsoft.com/office/officeart/2005/8/layout/vProcess5"/>
    <dgm:cxn modelId="{DFC503D4-6382-4B3F-856E-49E171E2CD23}" type="presParOf" srcId="{5A86335F-D199-4F87-88E5-1CC94ADF2298}" destId="{36AFA161-5BC7-42B2-BCB6-D243C1B1FD4E}"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93242" cy="4014537"/>
        <a:chOff x="0" y="0"/>
        <a:chExt cx="8093242" cy="4014537"/>
      </a:xfrm>
    </dsp:grpSpPr>
    <dsp:sp modelId="{3A5B4D9D-0686-49BC-8CE3-D5DE4D77606C}">
      <dsp:nvSpPr>
        <dsp:cNvPr id="3" name="圆角矩形 2"/>
        <dsp:cNvSpPr/>
      </dsp:nvSpPr>
      <dsp:spPr bwMode="white">
        <a:xfrm>
          <a:off x="0" y="0"/>
          <a:ext cx="6879256" cy="1204361"/>
        </a:xfrm>
        <a:prstGeom prst="roundRect">
          <a:avLst>
            <a:gd name="adj" fmla="val 10000"/>
          </a:avLst>
        </a:prstGeom>
        <a:solidFill>
          <a:srgbClr val="002060">
            <a:alpha val="80000"/>
          </a:srgbClr>
        </a:solidFill>
      </dsp:spPr>
      <dsp:style>
        <a:lnRef idx="2">
          <a:schemeClr val="lt1"/>
        </a:lnRef>
        <a:fillRef idx="1">
          <a:schemeClr val="accent1"/>
        </a:fillRef>
        <a:effectRef idx="0">
          <a:scrgbClr r="0" g="0" b="0"/>
        </a:effectRef>
        <a:fontRef idx="minor">
          <a:schemeClr val="lt1"/>
        </a:fontRef>
      </dsp:style>
      <dsp:txBody>
        <a:bodyPr anchor="ctr"/>
        <a:lstStyle>
          <a:lvl1pPr algn="l"/>
          <a:lvl2pPr algn="l"/>
          <a:lvl3pPr algn="l"/>
          <a:lvl4pPr algn="l"/>
          <a:lvl5pPr algn="l"/>
          <a:lvl6pPr algn="l"/>
          <a:lvl7pPr algn="l"/>
          <a:lvl8pPr algn="l"/>
          <a:lvl9pPr algn="l"/>
        </a:lstStyle>
        <a:p>
          <a:pPr lvl="0" algn="just">
            <a:lnSpc>
              <a:spcPct val="125000"/>
            </a:lnSpc>
            <a:spcBef>
              <a:spcPct val="0"/>
            </a:spcBef>
            <a:spcAft>
              <a:spcPct val="35000"/>
            </a:spcAft>
          </a:pPr>
          <a:endParaRPr lang="zh-CN" sz="1800" dirty="0">
            <a:solidFill>
              <a:schemeClr val="bg1"/>
            </a:solidFill>
            <a:latin typeface="+mn-lt"/>
            <a:ea typeface="黑体" panose="02010609060101010101" pitchFamily="49" charset="-122"/>
            <a:cs typeface="Times New Roman" panose="02020603050405020304" pitchFamily="18" charset="0"/>
            <a:sym typeface="+mn-lt"/>
          </a:endParaRPr>
        </a:p>
      </dsp:txBody>
      <dsp:txXfrm>
        <a:off x="0" y="0"/>
        <a:ext cx="6879256" cy="1204361"/>
      </dsp:txXfrm>
    </dsp:sp>
    <dsp:sp modelId="{2345C0CE-726E-4270-8A6E-0E0BB9D46884}">
      <dsp:nvSpPr>
        <dsp:cNvPr id="4" name="圆角矩形 3"/>
        <dsp:cNvSpPr/>
      </dsp:nvSpPr>
      <dsp:spPr bwMode="white">
        <a:xfrm>
          <a:off x="606993" y="1405088"/>
          <a:ext cx="6879256" cy="1204361"/>
        </a:xfrm>
        <a:prstGeom prst="roundRect">
          <a:avLst>
            <a:gd name="adj" fmla="val 10000"/>
          </a:avLst>
        </a:prstGeom>
        <a:solidFill>
          <a:srgbClr val="002060">
            <a:alpha val="80000"/>
          </a:srgbClr>
        </a:solidFill>
      </dsp:spPr>
      <dsp:style>
        <a:lnRef idx="2">
          <a:schemeClr val="lt1"/>
        </a:lnRef>
        <a:fillRef idx="1">
          <a:schemeClr val="accent1"/>
        </a:fillRef>
        <a:effectRef idx="0">
          <a:scrgbClr r="0" g="0" b="0"/>
        </a:effectRef>
        <a:fontRef idx="minor">
          <a:schemeClr val="lt1"/>
        </a:fontRef>
      </dsp:style>
      <dsp:txBody>
        <a:bodyPr anchor="ctr"/>
        <a:lstStyle>
          <a:lvl1pPr algn="l"/>
          <a:lvl2pPr algn="l"/>
          <a:lvl3pPr algn="l"/>
          <a:lvl4pPr algn="l"/>
          <a:lvl5pPr algn="l"/>
          <a:lvl6pPr algn="l"/>
          <a:lvl7pPr algn="l"/>
          <a:lvl8pPr algn="l"/>
          <a:lvl9pPr algn="l"/>
        </a:lstStyle>
        <a:p>
          <a:pPr lvl="0" algn="just">
            <a:lnSpc>
              <a:spcPct val="125000"/>
            </a:lnSpc>
            <a:spcBef>
              <a:spcPct val="0"/>
            </a:spcBef>
            <a:spcAft>
              <a:spcPct val="35000"/>
            </a:spcAft>
          </a:pPr>
          <a:endParaRPr lang="zh-CN" sz="1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lt"/>
          </a:endParaRPr>
        </a:p>
      </dsp:txBody>
      <dsp:txXfrm>
        <a:off x="606993" y="1405088"/>
        <a:ext cx="6879256" cy="1204361"/>
      </dsp:txXfrm>
    </dsp:sp>
    <dsp:sp modelId="{4BA5B2B1-4957-4ED0-9BB1-34E95843E580}">
      <dsp:nvSpPr>
        <dsp:cNvPr id="5" name="圆角矩形 4"/>
        <dsp:cNvSpPr/>
      </dsp:nvSpPr>
      <dsp:spPr bwMode="white">
        <a:xfrm>
          <a:off x="1213986" y="2810176"/>
          <a:ext cx="6879256" cy="1204361"/>
        </a:xfrm>
        <a:prstGeom prst="roundRect">
          <a:avLst>
            <a:gd name="adj" fmla="val 10000"/>
          </a:avLst>
        </a:prstGeom>
        <a:solidFill>
          <a:srgbClr val="002060">
            <a:alpha val="80000"/>
          </a:srgbClr>
        </a:solidFill>
      </dsp:spPr>
      <dsp:style>
        <a:lnRef idx="2">
          <a:schemeClr val="lt1"/>
        </a:lnRef>
        <a:fillRef idx="1">
          <a:schemeClr val="accent1"/>
        </a:fillRef>
        <a:effectRef idx="0">
          <a:scrgbClr r="0" g="0" b="0"/>
        </a:effectRef>
        <a:fontRef idx="minor">
          <a:schemeClr val="lt1"/>
        </a:fontRef>
      </dsp:style>
      <dsp:txBody>
        <a:bodyPr anchor="ctr"/>
        <a:lstStyle>
          <a:lvl1pPr algn="l"/>
          <a:lvl2pPr algn="l"/>
          <a:lvl3pPr algn="l"/>
          <a:lvl4pPr algn="l"/>
          <a:lvl5pPr algn="l"/>
          <a:lvl6pPr algn="l"/>
          <a:lvl7pPr algn="l"/>
          <a:lvl8pPr algn="l"/>
          <a:lvl9pPr algn="l"/>
        </a:lstStyle>
        <a:p>
          <a:pPr lvl="0" algn="just">
            <a:lnSpc>
              <a:spcPct val="125000"/>
            </a:lnSpc>
            <a:spcBef>
              <a:spcPct val="0"/>
            </a:spcBef>
            <a:spcAft>
              <a:spcPct val="35000"/>
            </a:spcAft>
          </a:pPr>
          <a:endParaRPr lang="zh-CN" sz="18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lt"/>
          </a:endParaRPr>
        </a:p>
      </dsp:txBody>
      <dsp:txXfrm>
        <a:off x="1213986" y="2810176"/>
        <a:ext cx="6879256" cy="1204361"/>
      </dsp:txXfrm>
    </dsp:sp>
    <dsp:sp modelId="{325DA3F0-D4BA-42AF-B7C6-0180C02D798B}">
      <dsp:nvSpPr>
        <dsp:cNvPr id="6" name="下箭头 5"/>
        <dsp:cNvSpPr/>
      </dsp:nvSpPr>
      <dsp:spPr bwMode="white">
        <a:xfrm>
          <a:off x="6096421" y="913307"/>
          <a:ext cx="782835" cy="782835"/>
        </a:xfrm>
        <a:prstGeom prst="downArrow">
          <a:avLst>
            <a:gd name="adj1" fmla="val 55000"/>
            <a:gd name="adj2" fmla="val 45000"/>
          </a:avLst>
        </a:prstGeom>
        <a:solidFill>
          <a:schemeClr val="bg1">
            <a:lumMod val="6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41910" tIns="41910" rIns="41910" bIns="41910" anchor="ctr"/>
        <a:lstStyle>
          <a:lvl1pPr algn="ctr">
            <a:defRPr sz="33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endParaRPr lang="zh-CN" altLang="en-US">
            <a:solidFill>
              <a:schemeClr val="dk1"/>
            </a:solidFill>
          </a:endParaRPr>
        </a:p>
      </dsp:txBody>
      <dsp:txXfrm>
        <a:off x="6096421" y="913307"/>
        <a:ext cx="782835" cy="782835"/>
      </dsp:txXfrm>
    </dsp:sp>
    <dsp:sp modelId="{583BE085-7007-4A81-BB14-59C57BD77E56}">
      <dsp:nvSpPr>
        <dsp:cNvPr id="7" name="下箭头 6"/>
        <dsp:cNvSpPr/>
      </dsp:nvSpPr>
      <dsp:spPr bwMode="white">
        <a:xfrm>
          <a:off x="6703414" y="2310366"/>
          <a:ext cx="782835" cy="782835"/>
        </a:xfrm>
        <a:prstGeom prst="downArrow">
          <a:avLst>
            <a:gd name="adj1" fmla="val 55000"/>
            <a:gd name="adj2" fmla="val 45000"/>
          </a:avLst>
        </a:prstGeom>
        <a:solidFill>
          <a:schemeClr val="bg1">
            <a:lumMod val="65000"/>
            <a:alpha val="90000"/>
          </a:schemeClr>
        </a:solidFill>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41910" tIns="41910" rIns="41910" bIns="41910" anchor="ctr"/>
        <a:lstStyle>
          <a:lvl1pPr algn="ctr">
            <a:defRPr sz="33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endParaRPr lang="zh-CN" altLang="en-US">
            <a:solidFill>
              <a:schemeClr val="dk1"/>
            </a:solidFill>
          </a:endParaRPr>
        </a:p>
      </dsp:txBody>
      <dsp:txXfrm>
        <a:off x="6703414" y="2310366"/>
        <a:ext cx="782835" cy="78283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622 470,'-8'1,"5"0,0 0,-1 1,1 0,0-1,0 0,0 0,0 1,-1-1,1 1,0 0,0-1,0 1,0 0,0 0,0 1,1 0,0 0,-1 1,1-1,1 0,-1 0,0 0,1 0,0 1,-1-1,2 0,-1 0,0 1,0-1,0 1,1-1,0 1,0-1,0 1,0-1,0 0,0 1,0-1,0 0,1 0,0 0,0 0,0 1,1-1,0 0,0 0,-1 1,1-1,2 0,-2 0,2 0,-1 0,1 0,0 0,0-1,-2 1,2-1,0 0,-1 0,2 0,-1 1,1 0,-1-1,1-1,0 1,0 1,0-2,-2 0,0 0,2 1,0 0,-2-2,0 1,0 0,0 0,2 1,-2-1,0-1,0 1,0 0,0 0,1 0,-1-1,0 1,0 0,0 0,0-1,0 1,0 0,0 0,0-1,2 1,1 1,-3-1,0-1,0 1,0 0,0 0,0 0,1-1,-1 1,0 0,0 0,0-1,0 1,0 0,2 0,-2 0,1 0,1 0,0 1,-1-1,-1-1,0 1,1 1,0-1,-1-1,3 2,-2 0,0-2,0 2,-1-1,1-1,0 2,-1-2,0 1,1 0,-1 0,3 0,-3 0,1 0,-1 0,0-1,1 1,-1 0,0-1,1 1,0 0,1 0,-1 0,-1-1,1 1,-1-1,2 1,-2-1,2 1,0-1,0 1,0-1,1 1,-3-1,2 0,0 1,0-1,0 0,0 0,0 0,-2 0,2 0,0 0,0 0,-1 0,-1 0,1 0,-1 0,0 0,1 0,0 0,0 0,-1 0,1 0,0 0,-1 0,1 0,0 0,0 0,0 0,0 0,-1 0,2 0,-1 0,-1 0,1 0,-1 0,3 0,-3 0,0 0,1-1,0 1,1 0,0 0,-1-1,0 1,-1 0,1 0,-1 0,1 0,-1 0,1-1,-1 1,2 0,-2-1,2 1,-1 0,-1-1,0 1,2 0,0 0,1-1,-1 1,0-1,0 0,0 1,0 0,-2-1,0 1,2-1,0 0,0 1,0-1,-2 0,2 0,0 1,-1 0,-1-1,2 1,-2-1,2 1,-1-1,-1 1,1 0,-1 0,0-1,1 1,0-1,1 0,-2 1,1 0,0 0,0-1,0 0,-1 1,0 0,0-1,3 0,-3 0,1 0,-1 0,0 1,0-1,0 0,1 0,0-1,-1 1,0-1,0 1,1-2,-1 1,0 0,0 1,0-1,0 0,0 0,0 0,0 0,0 1,0-1,0-1,0 1,0 1,1-1,-1 0,1-1,-1 1,0 0,1 1,0-2,-1 1,0 1,0-2,0 2,0-1,0 1,1-2,0 1,-1 0,1-1,0 0,-1 1,2-1,-1-1,-1 2,1-1,-1 1,0-2,0 0,-1 1,1 0,-1 0,-1 0,1 0,-1 0,0 0,-1 0,0 0,0 0,0 0,0 0,-1-1,-1 1,1 0,-1-1,0 1,1 0,-2 0,2 0,-2 0,1 0,0 0,0 0,-1 0,1 0,0 0,-1 0,-1-1,2 1,-2 0,2 0,-1 1,0-1,0 0,0 0,0 1,-1 0,1-1,0 1,-1 1,1-1,0 0,-1-1,0 1,0 0,0 1,-1-1,1 0,0 0,0 2,0-2,-1 1,0 0,2 0,0 0,0 1,0-1,-2-1,2 2,0 0,0-1,-2-1,1 2,1-1,-1 0,-2 0,3 0,0 1,0-1,-1 0,1 0,-1 0,1 1,0 0,-1-1,1 0,0 0,-2 0,2 1,0 0,-1-1,1 0,-1 0,1 0,-2 1,2 0,-1-1,1 0,0 0,-1 1,1-1,-2 1,1-1,1 0,-1 1,1-1,-2 0,2 1,-1-1,1 1,-1 0,0-1,1 1,-1-1,1 1,-1-1,1 1,-2-1,2 1,-1 0,1 0,0-1,-1 1,1 0,0-1,0 1,-1-1,1 1,0 0,0 0,-1-1,1 1,0 0,0 0,0 0,0-1,0 1,0-1,0 1,0 0,0 0,0-1,0 1,0 0,0 0,-2 0,2 0,0 0,0-1,0 1,0 0,0 0,0-1,0 1,0 0,0 0,0 0,-2 0,2-1,0 1,-2 0,0 0,0 0,0 0,0 0,2 0,0 0,-2 0,1 0,1 0,-2 0,1 0,1 0,0 0,-2 0,-2 0,3 0,1 0,-1 0,1 0,0 0,-2 0,1 0,0 0,-1 0,0 0,2 0,-1 0,-1 0,1 0,-1 0,0 0,1 0,0 0,0 0,1 0,-2 0,1 0,0 0,1 0,-1 0,0 1,0-1,1 0,-1 0,0 0,0 1,0-1,0 1,0 0,0-1,1 0,0 1,-1 0,1-1,0 1,0-1,-1 1,1 0,-1-1,0 2,0-1,1-1,0 1,0 0,0-1,-1 1,0 0,1 0,0 1,0-2,0 1,-1 0,0 1,0-1,1 0,0 0,0 1,-1-1,1 0,-1 1,1-1,0 1,0-2,0 2,0-1,-1 0,1 0,0 0,0 0,0 0,0 0,0 0,0 0,0 0,0-1,0 1,0 0,0 0,0-1,0 1,0 0,0 0,0-1,0 1,0-1,0 1,0 0,0 0,0 0,0-1,0 2,0-2,0 1,0-1,0 1,0-1,0 0,0 0,0 0,0 1,0-1,0 0,0 1,0-1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1611 476,'-3'0,"0"0,0 2,0-1,0-1,0 2,0-1,0 1,0-1,0 1,0-1,0 1,1 1,1 0,2 0,1 0,1-1,0 0,0 0,0 0,0-1,0 0,0 0,0 0,2 1,-2-1,0 1,-2 1,-4-1,0 0,0-1,0 0,0 1,0-1,0 0,0 0,0 1,0-1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1681 484,'-3'-1,"0"1,0 0,0 0,0 1,0 0,0 1,0 0,0-1,1 2,0 0,0 0,0 0,1 0,0 0,0 0,1 0,-1 0,0 0,1 0,0 0,1 0,1 0,1-3,0 1,0 0,0-1,0 0,0 0,0 0,0 0,0 0,0 0,0 0,0 0,0 0,0 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1717 467,'3'0,"0"0,0 0,0 0,1 0,-1 0,0 0,0-1,1 0,-1 1,0-1,0 0,0 0,-6 3,2 1,-1 0,0 0,0 0,1 0,-1 0,0 0,0 0,1 0,0 0,-1 0,2 0,-1 0,0 0,1 0,-1 0,0 0,1 0,-1 0,1 0,0 0,0 0,-1 0,1 0,-1 0,0 0,4-2,0 0,0-1,0 0,1 0,-1 0,0 0,0 1,0 0,0-1,0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1785 464,'3'-2,"0"1,0 0,0 0,0 0,1 1,-1-1,0 1,1-2,-1 2,0-1,0 0,0 0,-3 4,-2 0,0 0,0 1,-1 0,2-1,-1 0,1 0,0 0,-1 0,1 0,0 0,-1 0,1 1,0-1,0 0,1 0,-1 0,0 0,0 1,1-1,-1 0,0 0,1 0,-1 0,0 0,4-3,0 0,0 0,0 0,0 0,0 0,0 0,0 0,1 0,-1 0,0 0,1 0,-1 0,0-1,0 0,0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1821 499,'3'-2,"0"1,0 0,0 1,0-1,0 1,0-1,0 1,0 0,0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1814 452,'3'-1,"0"1,0 0,0 0,0 0,0 0,0 0,0 0,0 0,0 0,1 0,-1 0,0 0,0 0,0-1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0-16T20:16:5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1570 533,'3'0,"0"0,0 0,0 0,0 1,0-1,0 0,0-1,0-1,0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386992-9FDB-4C6F-B267-0478BF29CB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CD4DE-09C1-4976-AE96-AE2110984D6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Good</a:t>
            </a:r>
            <a:r>
              <a:rPr lang="en-US" altLang="zh-CN"/>
              <a:t> evening</a:t>
            </a:r>
            <a:r>
              <a:rPr lang="zh-CN" altLang="en-US"/>
              <a:t> </a:t>
            </a:r>
            <a:r>
              <a:rPr lang="en-US" altLang="zh-CN"/>
              <a:t>everyone</a:t>
            </a:r>
            <a:r>
              <a:rPr lang="zh-CN" altLang="en-US"/>
              <a:t>. It's a pleasure to be here with you today.</a:t>
            </a:r>
            <a:r>
              <a:rPr lang="en-US" altLang="zh-CN"/>
              <a:t> My name is XINYU .</a:t>
            </a:r>
            <a:endParaRPr lang="en-US" altLang="zh-CN"/>
          </a:p>
          <a:p>
            <a:endParaRPr lang="en-US" altLang="zh-CN"/>
          </a:p>
          <a:p>
            <a:r>
              <a:rPr lang="zh-CN" altLang="en-US"/>
              <a:t>Today, I will be presenting on the topic of low-light image enhancement for construction robot simultaneous localization and mapping. </a:t>
            </a:r>
            <a:endParaRPr lang="zh-CN" altLang="en-US"/>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solidFill>
                  <a:srgbClr val="FF0000"/>
                </a:solidFill>
                <a:sym typeface="+mn-ea"/>
              </a:rPr>
              <a:t>Question: </a:t>
            </a:r>
            <a:r>
              <a:rPr lang="en-US">
                <a:sym typeface="+mn-ea"/>
              </a:rPr>
              <a:t>The</a:t>
            </a:r>
            <a:r>
              <a:rPr>
                <a:sym typeface="+mn-ea"/>
              </a:rPr>
              <a:t> brightness differences between</a:t>
            </a:r>
            <a:r>
              <a:rPr lang="en-US">
                <a:sym typeface="+mn-ea"/>
              </a:rPr>
              <a:t> </a:t>
            </a:r>
            <a:r>
              <a:rPr>
                <a:sym typeface="+mn-ea"/>
              </a:rPr>
              <a:t>frames after enhancing the images in low-light construction </a:t>
            </a:r>
            <a:r>
              <a:rPr lang="en-US">
                <a:sym typeface="+mn-ea"/>
              </a:rPr>
              <a:t>sites sometimes is  large. Large brightness difference causes positioning failure /ˈfeɪljə(r)/ .</a:t>
            </a:r>
            <a:endParaRPr lang="en-US">
              <a:solidFill>
                <a:schemeClr val="accent1"/>
              </a:solidFill>
              <a:sym typeface="+mn-ea"/>
            </a:endParaRPr>
          </a:p>
          <a:p>
            <a:endParaRPr lang="en-US">
              <a:solidFill>
                <a:schemeClr val="accent1"/>
              </a:solidFill>
              <a:sym typeface="+mn-ea"/>
            </a:endParaRPr>
          </a:p>
          <a:p>
            <a:r>
              <a:rPr lang="en-US" altLang="zh-CN" b="1">
                <a:solidFill>
                  <a:srgbClr val="FF0000"/>
                </a:solidFill>
                <a:sym typeface="+mn-ea"/>
              </a:rPr>
              <a:t>Solution: </a:t>
            </a:r>
            <a:r>
              <a:rPr>
                <a:sym typeface="+mn-ea"/>
              </a:rPr>
              <a:t>We have designed an inter-frame compensation system to stabilize the transition between enhanced frames</a:t>
            </a:r>
            <a:r>
              <a:rPr lang="en-US">
                <a:sym typeface="+mn-ea"/>
              </a:rPr>
              <a:t>.</a:t>
            </a:r>
            <a:endParaRPr lang="en-US">
              <a:sym typeface="+mn-ea"/>
            </a:endParaRPr>
          </a:p>
          <a:p>
            <a:endParaRPr lang="en-US">
              <a:sym typeface="+mn-ea"/>
            </a:endParaRPr>
          </a:p>
          <a:p>
            <a:r>
              <a:rPr lang="en-US">
                <a:sym typeface="+mn-ea"/>
              </a:rPr>
              <a:t>we use the sliding window to find the image that has a large brightness difference before and after, and then enhance or reduce the brightness of the image</a:t>
            </a:r>
            <a:endParaRPr lang="en-US">
              <a:sym typeface="+mn-ea"/>
            </a:endParaRPr>
          </a:p>
          <a:p>
            <a:endParaRPr lang="en-US" altLang="zh-CN">
              <a:sym typeface="+mn-ea"/>
            </a:endParaRPr>
          </a:p>
          <a:p>
            <a:r>
              <a:rPr lang="zh-CN" altLang="en-US">
                <a:sym typeface="+mn-ea"/>
              </a:rPr>
              <a:t>简单的来说，我们使用滑动窗口找出亮度前后差异过大的图像，然后增强或者降低该图像</a:t>
            </a:r>
            <a:r>
              <a:rPr lang="zh-CN" altLang="en-US">
                <a:sym typeface="+mn-ea"/>
              </a:rPr>
              <a:t>亮度</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sym typeface="+mn-ea"/>
              </a:rPr>
              <a:t>we collect 2 dataset</a:t>
            </a:r>
            <a:r>
              <a:rPr lang="zh-CN" altLang="en-US">
                <a:sym typeface="+mn-ea"/>
              </a:rPr>
              <a:t>，</a:t>
            </a:r>
            <a:r>
              <a:rPr lang="en-US" altLang="zh-CN">
                <a:sym typeface="+mn-ea"/>
              </a:rPr>
              <a:t> one is used for training URRE-NET, </a:t>
            </a:r>
            <a:r>
              <a:rPr lang="en-US">
                <a:solidFill>
                  <a:schemeClr val="accent1"/>
                </a:solidFill>
                <a:sym typeface="+mn-ea"/>
              </a:rPr>
              <a:t>This dataset  includs 1,500 images and covered a wide range of exposure levels in both indoor and outdoor sites.</a:t>
            </a:r>
            <a:endParaRPr lang="en-US" altLang="zh-CN">
              <a:sym typeface="+mn-ea"/>
            </a:endParaRPr>
          </a:p>
          <a:p>
            <a:endParaRPr lang="en-US" altLang="zh-CN">
              <a:sym typeface="+mn-ea"/>
            </a:endParaRPr>
          </a:p>
          <a:p>
            <a:r>
              <a:rPr lang="en-US" altLang="zh-CN">
                <a:sym typeface="+mn-ea"/>
              </a:rPr>
              <a:t>Other is used for test our method</a:t>
            </a:r>
            <a:r>
              <a:rPr lang="zh-CN" altLang="en-US">
                <a:sym typeface="+mn-ea"/>
              </a:rPr>
              <a:t>。</a:t>
            </a:r>
            <a:r>
              <a:rPr lang="en-US">
                <a:solidFill>
                  <a:schemeClr val="accent1"/>
                </a:solidFill>
                <a:sym typeface="+mn-ea"/>
              </a:rPr>
              <a:t>This test V-SLAM dataset has  1,500 frame</a:t>
            </a:r>
            <a:r>
              <a:rPr lang="zh-CN" altLang="en-US">
                <a:solidFill>
                  <a:schemeClr val="accent1"/>
                </a:solidFill>
                <a:sym typeface="+mn-ea"/>
              </a:rPr>
              <a:t>，</a:t>
            </a:r>
            <a:r>
              <a:rPr lang="en-US" altLang="zh-CN">
                <a:solidFill>
                  <a:schemeClr val="accent1"/>
                </a:solidFill>
                <a:sym typeface="+mn-ea"/>
              </a:rPr>
              <a:t> it </a:t>
            </a:r>
            <a:r>
              <a:rPr lang="en-US">
                <a:solidFill>
                  <a:schemeClr val="accent1"/>
                </a:solidFill>
                <a:sym typeface="+mn-ea"/>
              </a:rPr>
              <a:t> was collected from an indoor construction site in Foshan, China.</a:t>
            </a:r>
            <a:endParaRPr lang="en-US" b="0">
              <a:solidFill>
                <a:schemeClr val="accent1"/>
              </a:solidFill>
            </a:endParaRPr>
          </a:p>
          <a:p>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solidFill>
                  <a:schemeClr val="accent1"/>
                </a:solidFill>
                <a:sym typeface="+mn-ea"/>
              </a:rPr>
              <a:t>We use  AprilTags to generate real track for collecting construction data.</a:t>
            </a:r>
            <a:endParaRPr lang="en-US">
              <a:solidFill>
                <a:schemeClr val="accent1"/>
              </a:solidFill>
              <a:sym typeface="+mn-ea"/>
            </a:endParaRPr>
          </a:p>
          <a:p>
            <a:endParaRPr lang="zh-CN" altLang="en-US">
              <a:sym typeface="+mn-ea"/>
            </a:endParaRPr>
          </a:p>
          <a:p>
            <a:r>
              <a:rPr lang="zh-CN" altLang="en-US">
                <a:sym typeface="+mn-ea"/>
              </a:rPr>
              <a:t>We </a:t>
            </a:r>
            <a:r>
              <a:rPr lang="en-US" altLang="zh-CN">
                <a:sym typeface="+mn-ea"/>
              </a:rPr>
              <a:t>put</a:t>
            </a:r>
            <a:r>
              <a:rPr lang="zh-CN" altLang="en-US">
                <a:sym typeface="+mn-ea"/>
              </a:rPr>
              <a:t> Apriltags </a:t>
            </a:r>
            <a:r>
              <a:rPr lang="en-US" altLang="zh-CN">
                <a:sym typeface="+mn-ea"/>
              </a:rPr>
              <a:t>on</a:t>
            </a:r>
            <a:r>
              <a:rPr lang="zh-CN" altLang="en-US">
                <a:sym typeface="+mn-ea"/>
              </a:rPr>
              <a:t> the walls. </a:t>
            </a:r>
            <a:endParaRPr lang="zh-CN" altLang="en-US">
              <a:sym typeface="+mn-ea"/>
            </a:endParaRPr>
          </a:p>
          <a:p>
            <a:r>
              <a:rPr lang="zh-CN" altLang="en-US">
                <a:sym typeface="+mn-ea"/>
              </a:rPr>
              <a:t>By computing the shape of an Apriltag  in each frame , we can </a:t>
            </a:r>
            <a:r>
              <a:rPr lang="en-US" altLang="zh-CN">
                <a:sym typeface="+mn-ea"/>
              </a:rPr>
              <a:t>generate</a:t>
            </a:r>
            <a:r>
              <a:rPr lang="zh-CN" altLang="en-US">
                <a:sym typeface="+mn-ea"/>
              </a:rPr>
              <a:t> the 6</a:t>
            </a:r>
            <a:r>
              <a:rPr lang="en-US" altLang="zh-CN">
                <a:sym typeface="+mn-ea"/>
              </a:rPr>
              <a:t>D</a:t>
            </a:r>
            <a:r>
              <a:rPr lang="zh-CN" altLang="en-US">
                <a:sym typeface="+mn-ea"/>
              </a:rPr>
              <a:t> pose , as shown in Figure 5(a). </a:t>
            </a:r>
            <a:endParaRPr lang="zh-CN" altLang="en-US">
              <a:sym typeface="+mn-ea"/>
            </a:endParaRPr>
          </a:p>
          <a:p>
            <a:endParaRPr lang="zh-CN" altLang="en-US">
              <a:sym typeface="+mn-ea"/>
            </a:endParaRPr>
          </a:p>
          <a:p>
            <a:r>
              <a:rPr lang="zh-CN" altLang="en-US">
                <a:sym typeface="+mn-ea"/>
              </a:rPr>
              <a:t>During camera motion, a series /ˈsɪəriːz/</a:t>
            </a:r>
            <a:r>
              <a:rPr lang="en-US" altLang="zh-CN">
                <a:sym typeface="+mn-ea"/>
              </a:rPr>
              <a:t> </a:t>
            </a:r>
            <a:r>
              <a:rPr lang="zh-CN" altLang="en-US">
                <a:sym typeface="+mn-ea"/>
              </a:rPr>
              <a:t>of poses can be generated。</a:t>
            </a:r>
            <a:r>
              <a:rPr lang="en-US" altLang="zh-CN">
                <a:sym typeface="+mn-ea"/>
              </a:rPr>
              <a:t> we can use poses to </a:t>
            </a:r>
            <a:r>
              <a:rPr lang="zh-CN" altLang="en-US">
                <a:sym typeface="+mn-ea"/>
              </a:rPr>
              <a:t> </a:t>
            </a:r>
            <a:r>
              <a:rPr lang="en-US" altLang="zh-CN">
                <a:sym typeface="+mn-ea"/>
              </a:rPr>
              <a:t>get</a:t>
            </a:r>
            <a:r>
              <a:rPr lang="zh-CN" altLang="en-US">
                <a:sym typeface="+mn-ea"/>
              </a:rPr>
              <a:t> the true</a:t>
            </a:r>
            <a:r>
              <a:rPr lang="en-US" altLang="zh-CN">
                <a:sym typeface="+mn-ea"/>
              </a:rPr>
              <a:t> track</a:t>
            </a:r>
            <a:r>
              <a:rPr lang="zh-CN" altLang="en-US">
                <a:sym typeface="+mn-ea"/>
              </a:rPr>
              <a:t> of the camera’s movement,</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we do </a:t>
            </a:r>
            <a:r>
              <a:rPr lang="en-US" altLang="zh-CN" b="1" dirty="0">
                <a:solidFill>
                  <a:srgbClr val="FF0000"/>
                </a:solidFill>
                <a:sym typeface="+mn-ea"/>
              </a:rPr>
              <a:t>Ablations </a:t>
            </a:r>
            <a:r>
              <a:rPr lang="zh-CN" altLang="en-US">
                <a:sym typeface="+mn-ea"/>
              </a:rPr>
              <a:t>/əˈbleɪʃn</a:t>
            </a:r>
            <a:r>
              <a:rPr lang="en-US" altLang="zh-CN">
                <a:sym typeface="+mn-ea"/>
              </a:rPr>
              <a:t>/ </a:t>
            </a:r>
            <a:r>
              <a:rPr lang="en-US" altLang="zh-CN" b="1" dirty="0">
                <a:solidFill>
                  <a:srgbClr val="FF0000"/>
                </a:solidFill>
                <a:sym typeface="+mn-ea"/>
              </a:rPr>
              <a:t> experiments of loss functions</a:t>
            </a:r>
            <a:endParaRPr lang="en-US" altLang="zh-CN" b="1" dirty="0">
              <a:solidFill>
                <a:srgbClr val="FF0000"/>
              </a:solidFill>
              <a:sym typeface="+mn-ea"/>
            </a:endParaRPr>
          </a:p>
          <a:p>
            <a:r>
              <a:rPr>
                <a:sym typeface="+mn-ea"/>
              </a:rPr>
              <a:t>we </a:t>
            </a:r>
            <a:r>
              <a:rPr lang="en-US">
                <a:sym typeface="+mn-ea"/>
              </a:rPr>
              <a:t>test</a:t>
            </a:r>
            <a:r>
              <a:rPr>
                <a:sym typeface="+mn-ea"/>
              </a:rPr>
              <a:t> the</a:t>
            </a:r>
            <a:r>
              <a:rPr lang="en-US">
                <a:sym typeface="+mn-ea"/>
              </a:rPr>
              <a:t> </a:t>
            </a:r>
            <a:r>
              <a:rPr>
                <a:sym typeface="+mn-ea"/>
              </a:rPr>
              <a:t>effects of each loss functio</a:t>
            </a:r>
            <a:r>
              <a:rPr lang="en-US">
                <a:sym typeface="+mn-ea"/>
              </a:rPr>
              <a:t>n as shown in figure .  </a:t>
            </a:r>
            <a:endParaRPr lang="en-US">
              <a:sym typeface="+mn-ea"/>
            </a:endParaRPr>
          </a:p>
          <a:p>
            <a:r>
              <a:rPr lang="en-US">
                <a:sym typeface="+mn-ea"/>
              </a:rPr>
              <a:t>without feature loss, There is not a significant decrease in image quality, but the positioning results show that the lack of feature loss (lfl) increases the positioning error.</a:t>
            </a:r>
            <a:endParaRPr lang="en-US">
              <a:sym typeface="+mn-ea"/>
            </a:endParaRPr>
          </a:p>
          <a:p>
            <a:r>
              <a:rPr lang="en-US">
                <a:sym typeface="+mn-ea"/>
              </a:rPr>
              <a:t>without exposure control loss, the enhanced is dark and information is not recoved.</a:t>
            </a:r>
            <a:endParaRPr lang="en-US">
              <a:sym typeface="+mn-ea"/>
            </a:endParaRPr>
          </a:p>
          <a:p>
            <a:r>
              <a:rPr lang="en-US">
                <a:sym typeface="+mn-ea"/>
              </a:rPr>
              <a:t>withour </a:t>
            </a:r>
            <a:r>
              <a:rPr lang="en-US">
                <a:sym typeface="+mn-ea"/>
              </a:rPr>
              <a:t>distorted</a:t>
            </a:r>
            <a:r>
              <a:rPr lang="en-US">
                <a:sym typeface="+mn-ea"/>
              </a:rPr>
              <a:t> /dɪsˈtɔrtɪd/ color loss ,The color is not right.</a:t>
            </a:r>
            <a:endParaRPr lang="en-US">
              <a:sym typeface="+mn-ea"/>
            </a:endParaRPr>
          </a:p>
          <a:p>
            <a:r>
              <a:rPr lang="en-US">
                <a:sym typeface="+mn-ea"/>
              </a:rPr>
              <a:t>without illumination gradient loss (Ligl), the image show Image ghosting, the image is not clearly</a:t>
            </a:r>
            <a:endParaRPr lang="en-US">
              <a:sym typeface="+mn-ea"/>
            </a:endParaRPr>
          </a:p>
          <a:p>
            <a:r>
              <a:rPr lang="en-US">
                <a:sym typeface="+mn-ea"/>
              </a:rPr>
              <a:t>without noise loss, the noise in lowight is enlarged.</a:t>
            </a:r>
            <a:endParaRPr lang="en-US">
              <a:sym typeface="+mn-ea"/>
            </a:endParaRPr>
          </a:p>
          <a:p>
            <a:endParaRPr lang="en-US">
              <a:sym typeface="+mn-ea"/>
            </a:endParaRPr>
          </a:p>
          <a:p>
            <a:r>
              <a:rPr lang="en-US">
                <a:sym typeface="+mn-ea"/>
              </a:rPr>
              <a:t>We also compared the ability to locate each loss.</a:t>
            </a:r>
            <a:endParaRPr lang="en-US">
              <a:sym typeface="+mn-ea"/>
            </a:endParaRPr>
          </a:p>
          <a:p>
            <a:r>
              <a:rPr lang="en-US" altLang="zh-CN">
                <a:sym typeface="+mn-ea"/>
              </a:rPr>
              <a:t>The experimental results show that each designed loss function contributesto the localization performance in its own way.</a:t>
            </a:r>
            <a:endParaRPr lang="en-US" altLang="zh-CN">
              <a:sym typeface="+mn-ea"/>
            </a:endParaRPr>
          </a:p>
          <a:p>
            <a:endParaRPr lang="en-US" altLang="zh-CN">
              <a:sym typeface="+mn-ea"/>
            </a:endParaRPr>
          </a:p>
          <a:p>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we do </a:t>
            </a:r>
            <a:r>
              <a:rPr lang="en-US" altLang="zh-CN" b="1" dirty="0">
                <a:solidFill>
                  <a:srgbClr val="FF0000"/>
                </a:solidFill>
                <a:sym typeface="+mn-ea"/>
              </a:rPr>
              <a:t>Ablations </a:t>
            </a:r>
            <a:r>
              <a:rPr lang="zh-CN" altLang="en-US">
                <a:sym typeface="+mn-ea"/>
              </a:rPr>
              <a:t>/əˈbleɪʃn</a:t>
            </a:r>
            <a:r>
              <a:rPr lang="en-US" altLang="zh-CN">
                <a:sym typeface="+mn-ea"/>
              </a:rPr>
              <a:t>/ </a:t>
            </a:r>
            <a:r>
              <a:rPr lang="en-US" altLang="zh-CN" b="1" dirty="0">
                <a:solidFill>
                  <a:srgbClr val="FF0000"/>
                </a:solidFill>
                <a:sym typeface="+mn-ea"/>
              </a:rPr>
              <a:t> experiments of loss functions</a:t>
            </a:r>
            <a:endParaRPr lang="en-US" altLang="zh-CN" b="1" dirty="0">
              <a:solidFill>
                <a:srgbClr val="FF0000"/>
              </a:solidFill>
              <a:sym typeface="+mn-ea"/>
            </a:endParaRPr>
          </a:p>
          <a:p>
            <a:r>
              <a:rPr>
                <a:sym typeface="+mn-ea"/>
              </a:rPr>
              <a:t>we </a:t>
            </a:r>
            <a:r>
              <a:rPr lang="en-US">
                <a:sym typeface="+mn-ea"/>
              </a:rPr>
              <a:t>test</a:t>
            </a:r>
            <a:r>
              <a:rPr>
                <a:sym typeface="+mn-ea"/>
              </a:rPr>
              <a:t> the</a:t>
            </a:r>
            <a:r>
              <a:rPr lang="en-US">
                <a:sym typeface="+mn-ea"/>
              </a:rPr>
              <a:t> </a:t>
            </a:r>
            <a:r>
              <a:rPr>
                <a:sym typeface="+mn-ea"/>
              </a:rPr>
              <a:t>effects of each loss functio</a:t>
            </a:r>
            <a:r>
              <a:rPr lang="en-US">
                <a:sym typeface="+mn-ea"/>
              </a:rPr>
              <a:t>n as shown in figure .  </a:t>
            </a:r>
            <a:endParaRPr lang="en-US">
              <a:sym typeface="+mn-ea"/>
            </a:endParaRPr>
          </a:p>
          <a:p>
            <a:r>
              <a:rPr lang="en-US">
                <a:sym typeface="+mn-ea"/>
              </a:rPr>
              <a:t>without feature loss, There is not a significant decrease in image quality, but the positioning results show that the lack of feature loss (lfl) increases the positioning error.</a:t>
            </a:r>
            <a:endParaRPr lang="en-US">
              <a:sym typeface="+mn-ea"/>
            </a:endParaRPr>
          </a:p>
          <a:p>
            <a:r>
              <a:rPr lang="en-US">
                <a:sym typeface="+mn-ea"/>
              </a:rPr>
              <a:t>without exposure control loss, the enhanced is dark and information is not recoved.</a:t>
            </a:r>
            <a:endParaRPr lang="en-US">
              <a:sym typeface="+mn-ea"/>
            </a:endParaRPr>
          </a:p>
          <a:p>
            <a:r>
              <a:rPr lang="en-US">
                <a:sym typeface="+mn-ea"/>
              </a:rPr>
              <a:t>withour </a:t>
            </a:r>
            <a:r>
              <a:rPr lang="en-US">
                <a:sym typeface="+mn-ea"/>
              </a:rPr>
              <a:t>distorted</a:t>
            </a:r>
            <a:r>
              <a:rPr lang="en-US">
                <a:sym typeface="+mn-ea"/>
              </a:rPr>
              <a:t> /dɪsˈtɔrtɪd/ color loss ,The color is not right.</a:t>
            </a:r>
            <a:endParaRPr lang="en-US">
              <a:sym typeface="+mn-ea"/>
            </a:endParaRPr>
          </a:p>
          <a:p>
            <a:r>
              <a:rPr lang="en-US">
                <a:sym typeface="+mn-ea"/>
              </a:rPr>
              <a:t>without illumination gradient loss (Ligl), the image show Image ghosting, the image is not clearly</a:t>
            </a:r>
            <a:endParaRPr lang="en-US">
              <a:sym typeface="+mn-ea"/>
            </a:endParaRPr>
          </a:p>
          <a:p>
            <a:r>
              <a:rPr lang="en-US">
                <a:sym typeface="+mn-ea"/>
              </a:rPr>
              <a:t>without noise loss, the noise in lowight is enlarged.</a:t>
            </a:r>
            <a:endParaRPr lang="en-US">
              <a:sym typeface="+mn-ea"/>
            </a:endParaRPr>
          </a:p>
          <a:p>
            <a:endParaRPr lang="en-US">
              <a:sym typeface="+mn-ea"/>
            </a:endParaRPr>
          </a:p>
          <a:p>
            <a:r>
              <a:rPr lang="en-US">
                <a:sym typeface="+mn-ea"/>
              </a:rPr>
              <a:t>We also compared the ability to locate each loss.</a:t>
            </a:r>
            <a:endParaRPr lang="en-US">
              <a:sym typeface="+mn-ea"/>
            </a:endParaRPr>
          </a:p>
          <a:p>
            <a:r>
              <a:rPr lang="en-US" altLang="zh-CN">
                <a:sym typeface="+mn-ea"/>
              </a:rPr>
              <a:t>The experimental results show that each designed loss function contributesto the localization performance in its own way.</a:t>
            </a:r>
            <a:endParaRPr lang="en-US" altLang="zh-CN">
              <a:sym typeface="+mn-ea"/>
            </a:endParaRPr>
          </a:p>
          <a:p>
            <a:endParaRPr lang="en-US" altLang="zh-CN">
              <a:sym typeface="+mn-ea"/>
            </a:endParaRPr>
          </a:p>
          <a:p>
            <a:endParaRPr lang="zh-CN" altLang="en-US">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2800">
                <a:sym typeface="+mn-ea"/>
              </a:rPr>
              <a:t>we compare our method with other enhancement methods in SLAM feature point extraction and gradient /ˈɡreɪdiənt/ calculation, as shown in Figur. </a:t>
            </a:r>
            <a:endParaRPr lang="zh-CN" altLang="en-US" sz="2800">
              <a:sym typeface="+mn-ea"/>
            </a:endParaRPr>
          </a:p>
          <a:p>
            <a:r>
              <a:rPr lang="zh-CN" altLang="en-US" sz="2800">
                <a:sym typeface="+mn-ea"/>
              </a:rPr>
              <a:t>It can be seen that the overexposure of MSRCR reduces the information gradient /ˈɡreɪdiənt/ and makes it difficult to extract feature points. </a:t>
            </a:r>
            <a:endParaRPr lang="zh-CN" altLang="en-US" sz="2800">
              <a:sym typeface="+mn-ea"/>
            </a:endParaRPr>
          </a:p>
          <a:p>
            <a:endParaRPr lang="zh-CN" altLang="en-US" sz="2800">
              <a:sym typeface="+mn-ea"/>
            </a:endParaRPr>
          </a:p>
          <a:p>
            <a:r>
              <a:rPr lang="zh-CN" altLang="en-US" sz="2800">
                <a:sym typeface="+mn-ea"/>
              </a:rPr>
              <a:t>The LIME has local confusion /kənˈfjuːʒn/ and noise. </a:t>
            </a:r>
            <a:endParaRPr lang="zh-CN" altLang="en-US" sz="2800">
              <a:sym typeface="+mn-ea"/>
            </a:endParaRPr>
          </a:p>
          <a:p>
            <a:r>
              <a:rPr lang="zh-CN" altLang="en-US" sz="2800">
                <a:sym typeface="+mn-ea"/>
              </a:rPr>
              <a:t>Our method can improve brightness and contrast clearly. It has clearer gradient information and extract more feature points.</a:t>
            </a:r>
            <a:endParaRPr lang="zh-CN" altLang="en-US" sz="2800">
              <a:sym typeface="+mn-ea"/>
            </a:endParaRPr>
          </a:p>
          <a:p>
            <a:r>
              <a:rPr lang="zh-CN" altLang="en-US" sz="2800">
                <a:sym typeface="+mn-ea"/>
              </a:rPr>
              <a:t>we use MSRCR, LIME and our method to enhance MH datasets and use v-slam to locate. </a:t>
            </a:r>
            <a:endParaRPr lang="zh-CN" altLang="en-US" sz="2800">
              <a:sym typeface="+mn-ea"/>
            </a:endParaRPr>
          </a:p>
          <a:p>
            <a:r>
              <a:rPr lang="zh-CN" altLang="en-US" sz="2800">
                <a:sym typeface="+mn-ea"/>
              </a:rPr>
              <a:t>using enhancement methods can reduce the error. Our method shows the best result in all test datasets.</a:t>
            </a:r>
            <a:endParaRPr lang="zh-CN" altLang="en-US" sz="2800">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dirty="0">
                <a:latin typeface="Times New Roman" panose="02020603050405020304" pitchFamily="18" charset="0"/>
                <a:ea typeface="+mj-lt"/>
                <a:sym typeface="+mn-ea"/>
              </a:rPr>
              <a:t>Inspired by the Retinex theory, we used the reflected map and noise mao  to enhance lightness. We improve the low-light image and help V-SLAM to locate in low-light construction.</a:t>
            </a:r>
            <a:endParaRPr lang="en-US" dirty="0">
              <a:latin typeface="Times New Roman" panose="02020603050405020304" pitchFamily="18" charset="0"/>
              <a:ea typeface="+mj-lt"/>
              <a:sym typeface="+mn-ea"/>
            </a:endParaRPr>
          </a:p>
          <a:p>
            <a:r>
              <a:rPr lang="en-US" dirty="0">
                <a:latin typeface="Times New Roman" panose="02020603050405020304" pitchFamily="18" charset="0"/>
                <a:ea typeface="+mj-lt"/>
                <a:sym typeface="+mn-ea"/>
              </a:rPr>
              <a:t>we Use Unsupervised method to improve low-light construction images.</a:t>
            </a:r>
            <a:endParaRPr lang="en-US" dirty="0">
              <a:latin typeface="Times New Roman" panose="02020603050405020304" pitchFamily="18" charset="0"/>
              <a:ea typeface="+mj-lt"/>
              <a:sym typeface="+mn-ea"/>
            </a:endParaRPr>
          </a:p>
          <a:p>
            <a:r>
              <a:rPr lang="en-US" dirty="0">
                <a:latin typeface="Times New Roman" panose="02020603050405020304" pitchFamily="18" charset="0"/>
                <a:ea typeface="+mj-lt"/>
                <a:sym typeface="+mn-ea"/>
              </a:rPr>
              <a:t>We validate /ˈvælɪdeɪt/ our method in the public and real-world datasets. The results show that our method has better performance than existing methods.</a:t>
            </a:r>
            <a:endParaRPr lang="en-US" dirty="0">
              <a:latin typeface="Times New Roman" panose="02020603050405020304" pitchFamily="18" charset="0"/>
              <a:ea typeface="+mj-lt"/>
              <a:sym typeface="+mn-ea"/>
            </a:endParaRPr>
          </a:p>
          <a:p>
            <a:r>
              <a:rPr lang="en-US" dirty="0">
                <a:latin typeface="Times New Roman" panose="02020603050405020304" pitchFamily="18" charset="0"/>
                <a:ea typeface="+mj-lt"/>
                <a:sym typeface="+mn-ea"/>
              </a:rPr>
              <a:t>Our method can be run in real-time (37 fps) on mobile computers and it is suitable for smallrobots or devices in low-light environments</a:t>
            </a:r>
            <a:endParaRPr lang="en-US" dirty="0">
              <a:latin typeface="Times New Roman" panose="02020603050405020304" pitchFamily="18" charset="0"/>
              <a:ea typeface="+mj-lt"/>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sym typeface="+mn-ea"/>
            </a:endParaRPr>
          </a:p>
          <a:p>
            <a:endParaRPr lang="en-US" altLang="zh-CN">
              <a:sym typeface="+mn-ea"/>
            </a:endParaRPr>
          </a:p>
          <a:p>
            <a:r>
              <a:rPr lang="en-US" altLang="zh-CN">
                <a:sym typeface="+mn-ea"/>
              </a:rPr>
              <a:t>With the progress of aging, the decline in productivity has become one of the issues in construction industry. </a:t>
            </a:r>
            <a:endParaRPr lang="en-US" altLang="zh-CN">
              <a:sym typeface="+mn-ea"/>
            </a:endParaRPr>
          </a:p>
          <a:p>
            <a:endParaRPr lang="en-US" altLang="zh-CN">
              <a:sym typeface="+mn-ea"/>
            </a:endParaRPr>
          </a:p>
          <a:p>
            <a:r>
              <a:rPr lang="en-US" altLang="zh-CN">
                <a:sym typeface="+mn-ea"/>
              </a:rPr>
              <a:t>The shortage of human labor poses significant challenges for the construction industry.</a:t>
            </a:r>
            <a:endParaRPr lang="en-US" altLang="zh-CN">
              <a:sym typeface="+mn-ea"/>
            </a:endParaRPr>
          </a:p>
          <a:p>
            <a:endParaRPr lang="en-US" altLang="zh-CN">
              <a:sym typeface="+mn-ea"/>
            </a:endParaRPr>
          </a:p>
          <a:p>
            <a:r>
              <a:rPr lang="en-US" altLang="zh-CN">
                <a:sym typeface="+mn-ea"/>
              </a:rPr>
              <a:t>Robots can help workers in dangerous environments to do repetitive work, which can </a:t>
            </a:r>
            <a:r>
              <a:rPr lang="en-US" altLang="zh-CN">
                <a:sym typeface="+mn-ea"/>
              </a:rPr>
              <a:t>finish construction tasks more efficiently and quickly.</a:t>
            </a:r>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There are two major challenges in low-light construction:</a:t>
            </a:r>
            <a:endParaRPr lang="en-US" altLang="zh-CN">
              <a:sym typeface="+mn-ea"/>
            </a:endParaRPr>
          </a:p>
          <a:p>
            <a:endParaRPr lang="en-US" altLang="zh-CN">
              <a:sym typeface="+mn-ea"/>
            </a:endParaRPr>
          </a:p>
          <a:p>
            <a:r>
              <a:rPr lang="en-US" altLang="zh-CN">
                <a:sym typeface="+mn-ea"/>
              </a:rPr>
              <a:t>In complex low-light conditions, image information will be lost due to  low illumination , low-contrast and noise.</a:t>
            </a:r>
            <a:endParaRPr lang="en-US" altLang="zh-CN">
              <a:sym typeface="+mn-ea"/>
            </a:endParaRPr>
          </a:p>
          <a:p>
            <a:endParaRPr lang="en-US" altLang="zh-CN">
              <a:sym typeface="+mn-ea"/>
            </a:endParaRPr>
          </a:p>
          <a:p>
            <a:r>
              <a:rPr lang="en-US" altLang="zh-CN">
                <a:sym typeface="+mn-ea"/>
              </a:rPr>
              <a:t>SLAM algorithms have difficulty extracting feature points in low-light conditions and may cause significant positioning errors.</a:t>
            </a:r>
            <a:endParaRPr lang="en-US" altLang="zh-CN">
              <a:sym typeface="+mn-ea"/>
            </a:endParaRPr>
          </a:p>
          <a:p>
            <a:endParaRPr lang="en-US" altLang="zh-CN">
              <a:sym typeface="+mn-ea"/>
            </a:endParaRPr>
          </a:p>
          <a:p>
            <a:r>
              <a:rPr lang="en-US" altLang="zh-CN">
                <a:sym typeface="+mn-ea"/>
              </a:rPr>
              <a:t>We want to </a:t>
            </a:r>
            <a:r>
              <a:rPr lang="en-US" altLang="zh-CN" dirty="0">
                <a:latin typeface="华文仿宋" panose="02010600040101010101" pitchFamily="2" charset="-122"/>
                <a:ea typeface="华文仿宋" panose="02010600040101010101" pitchFamily="2" charset="-122"/>
                <a:sym typeface="+mn-ea"/>
              </a:rPr>
              <a:t> recover visual information from low-light images</a:t>
            </a:r>
            <a:r>
              <a:rPr lang="en-US" altLang="zh-CN" dirty="0">
                <a:latin typeface="华文仿宋" panose="02010600040101010101" pitchFamily="2" charset="-122"/>
                <a:ea typeface="华文仿宋" panose="02010600040101010101" pitchFamily="2" charset="-122"/>
                <a:sym typeface="+mn-ea"/>
              </a:rPr>
              <a:t> and </a:t>
            </a:r>
            <a:r>
              <a:rPr lang="en-US" altLang="zh-CN" dirty="0">
                <a:latin typeface="华文仿宋" panose="02010600040101010101" pitchFamily="2" charset="-122"/>
                <a:ea typeface="华文仿宋" panose="02010600040101010101" pitchFamily="2" charset="-122"/>
                <a:sym typeface="+mn-ea"/>
              </a:rPr>
              <a:t>help robot locate and reducce errors</a:t>
            </a:r>
            <a:endParaRPr lang="en-US" altLang="zh-CN" dirty="0">
              <a:latin typeface="华文仿宋" panose="02010600040101010101" pitchFamily="2" charset="-122"/>
              <a:ea typeface="华文仿宋" panose="0201060004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r>
              <a:rPr>
                <a:sym typeface="+mn-ea"/>
              </a:rPr>
              <a:t>The existing enhancement methods have the following problems when used in</a:t>
            </a:r>
            <a:r>
              <a:rPr>
                <a:sym typeface="+mn-ea"/>
              </a:rPr>
              <a:t> V-SLAM</a:t>
            </a:r>
            <a:r>
              <a:rPr lang="en-US">
                <a:sym typeface="+mn-ea"/>
              </a:rPr>
              <a:t> in </a:t>
            </a:r>
            <a:r>
              <a:rPr>
                <a:sym typeface="+mn-ea"/>
              </a:rPr>
              <a:t> construction </a:t>
            </a:r>
            <a:r>
              <a:rPr lang="en-US">
                <a:sym typeface="+mn-ea"/>
              </a:rPr>
              <a:t>sites</a:t>
            </a:r>
            <a:endParaRPr lang="zh-CN" altLang="en-US">
              <a:sym typeface="+mn-ea"/>
            </a:endParaRPr>
          </a:p>
          <a:p>
            <a:r>
              <a:rPr>
                <a:sym typeface="+mn-ea"/>
              </a:rPr>
              <a:t>(a) Manual enhancement method needs to adjust the parameters </a:t>
            </a:r>
            <a:r>
              <a:rPr lang="en-US">
                <a:sym typeface="+mn-ea"/>
              </a:rPr>
              <a:t> in</a:t>
            </a:r>
            <a:r>
              <a:rPr>
                <a:sym typeface="+mn-ea"/>
              </a:rPr>
              <a:t> different lighting conditions, and the enhancement effect is limited.</a:t>
            </a:r>
            <a:endParaRPr>
              <a:sym typeface="+mn-ea"/>
            </a:endParaRPr>
          </a:p>
          <a:p>
            <a:endParaRPr>
              <a:sym typeface="+mn-ea"/>
            </a:endParaRPr>
          </a:p>
          <a:p>
            <a:r>
              <a:rPr lang="en-US" altLang="zh-CN" dirty="0">
                <a:solidFill>
                  <a:schemeClr val="accent1"/>
                </a:solidFill>
                <a:sym typeface="+mn-ea"/>
              </a:rPr>
              <a:t>(2) Supervised learning methods require paired images for training, which can not always be collected</a:t>
            </a:r>
            <a:endParaRPr lang="en-US" altLang="zh-CN" dirty="0">
              <a:solidFill>
                <a:schemeClr val="accent1"/>
              </a:solidFill>
              <a:sym typeface="+mn-ea"/>
            </a:endParaRPr>
          </a:p>
          <a:p>
            <a:endParaRPr lang="en-US" altLang="zh-CN" dirty="0">
              <a:solidFill>
                <a:schemeClr val="accent1"/>
              </a:solidFill>
              <a:sym typeface="+mn-ea"/>
            </a:endParaRPr>
          </a:p>
          <a:p>
            <a:endParaRPr lang="zh-CN" altLang="en-US">
              <a:sym typeface="+mn-ea"/>
            </a:endParaRPr>
          </a:p>
          <a:p>
            <a:endParaRPr lang="zh-CN" altLang="en-US">
              <a:sym typeface="+mn-ea"/>
            </a:endParaRPr>
          </a:p>
          <a:p>
            <a:endParaRPr lang="zh-CN" alt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r>
              <a:rPr lang="zh-CN" altLang="en-US">
                <a:sym typeface="+mn-ea"/>
              </a:rPr>
              <a:t>URRN-Net consists of three parts: decomposition /ˌdiːˌkɒmpəˈzɪʃn/</a:t>
            </a:r>
            <a:r>
              <a:rPr lang="en-US" altLang="zh-CN">
                <a:sym typeface="+mn-ea"/>
              </a:rPr>
              <a:t> </a:t>
            </a:r>
            <a:r>
              <a:rPr lang="zh-CN" altLang="en-US">
                <a:sym typeface="+mn-ea"/>
              </a:rPr>
              <a:t>part, reconstruction part, and localization part.</a:t>
            </a:r>
            <a:endParaRPr lang="zh-CN" altLang="en-US">
              <a:sym typeface="+mn-ea"/>
            </a:endParaRPr>
          </a:p>
          <a:p>
            <a:r>
              <a:rPr lang="zh-CN" altLang="en-US">
                <a:sym typeface="+mn-ea"/>
              </a:rPr>
              <a:t> The decomposition part </a:t>
            </a:r>
            <a:r>
              <a:rPr lang="en-US" altLang="zh-CN">
                <a:sym typeface="+mn-ea"/>
              </a:rPr>
              <a:t>use </a:t>
            </a:r>
            <a:r>
              <a:rPr lang="zh-CN" altLang="en-US">
                <a:sym typeface="+mn-ea"/>
              </a:rPr>
              <a:t> CNN     layers to extract lightness features and noise features from low-light images. </a:t>
            </a:r>
            <a:endParaRPr lang="zh-CN" altLang="en-US">
              <a:sym typeface="+mn-ea"/>
            </a:endParaRPr>
          </a:p>
          <a:p>
            <a:r>
              <a:rPr lang="zh-CN" altLang="en-US">
                <a:sym typeface="+mn-ea"/>
              </a:rPr>
              <a:t>The reconstruction part uses reflectance maps to enhance the lightness and uses noise maps to </a:t>
            </a:r>
            <a:r>
              <a:rPr lang="en-US" altLang="zh-CN">
                <a:sym typeface="+mn-ea"/>
              </a:rPr>
              <a:t>reduce</a:t>
            </a:r>
            <a:r>
              <a:rPr lang="zh-CN" altLang="en-US">
                <a:sym typeface="+mn-ea"/>
              </a:rPr>
              <a:t> noise.</a:t>
            </a:r>
            <a:endParaRPr lang="zh-CN" altLang="en-US">
              <a:sym typeface="+mn-ea"/>
            </a:endParaRPr>
          </a:p>
          <a:p>
            <a:r>
              <a:rPr lang="zh-CN" altLang="en-US">
                <a:sym typeface="+mn-ea"/>
              </a:rPr>
              <a:t> The enhanced frames are then input into</a:t>
            </a:r>
            <a:r>
              <a:rPr lang="en-US" altLang="zh-CN">
                <a:sym typeface="+mn-ea"/>
              </a:rPr>
              <a:t> an interframe lightness compensation system, which Balance the brightness of the before and </a:t>
            </a:r>
            <a:r>
              <a:rPr lang="en-US" altLang="zh-CN">
                <a:sym typeface="+mn-ea"/>
              </a:rPr>
              <a:t>after frames . </a:t>
            </a:r>
            <a:endParaRPr lang="en-US" altLang="zh-CN">
              <a:sym typeface="+mn-ea"/>
            </a:endParaRPr>
          </a:p>
          <a:p>
            <a:r>
              <a:rPr lang="en-US" altLang="zh-CN">
                <a:sym typeface="+mn-ea"/>
              </a:rPr>
              <a:t>Finally, the enhanced frames are fed into ORB-SLAM3 [40] for localization.</a:t>
            </a:r>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r>
              <a:rPr lang="zh-CN" altLang="en-US">
                <a:sym typeface="+mn-ea"/>
              </a:rPr>
              <a:t>URRN-Net consists of three parts: decomposition /ˌdiːˌkɒmpəˈzɪʃn/</a:t>
            </a:r>
            <a:r>
              <a:rPr lang="en-US" altLang="zh-CN">
                <a:sym typeface="+mn-ea"/>
              </a:rPr>
              <a:t> </a:t>
            </a:r>
            <a:r>
              <a:rPr lang="zh-CN" altLang="en-US">
                <a:sym typeface="+mn-ea"/>
              </a:rPr>
              <a:t>part, reconstruction part, and localization part.</a:t>
            </a:r>
            <a:endParaRPr lang="zh-CN" altLang="en-US">
              <a:sym typeface="+mn-ea"/>
            </a:endParaRPr>
          </a:p>
          <a:p>
            <a:r>
              <a:rPr lang="zh-CN" altLang="en-US">
                <a:sym typeface="+mn-ea"/>
              </a:rPr>
              <a:t> The decomposition part </a:t>
            </a:r>
            <a:r>
              <a:rPr lang="en-US" altLang="zh-CN">
                <a:sym typeface="+mn-ea"/>
              </a:rPr>
              <a:t>use </a:t>
            </a:r>
            <a:r>
              <a:rPr lang="zh-CN" altLang="en-US">
                <a:sym typeface="+mn-ea"/>
              </a:rPr>
              <a:t> CNN     layers to extract lightness features and noise features from low-light images. </a:t>
            </a:r>
            <a:endParaRPr lang="zh-CN" altLang="en-US">
              <a:sym typeface="+mn-ea"/>
            </a:endParaRPr>
          </a:p>
          <a:p>
            <a:r>
              <a:rPr lang="zh-CN" altLang="en-US">
                <a:sym typeface="+mn-ea"/>
              </a:rPr>
              <a:t>The reconstruction part uses reflectance maps to enhance the lightness and uses noise maps to </a:t>
            </a:r>
            <a:r>
              <a:rPr lang="en-US" altLang="zh-CN">
                <a:sym typeface="+mn-ea"/>
              </a:rPr>
              <a:t>reduce</a:t>
            </a:r>
            <a:r>
              <a:rPr lang="zh-CN" altLang="en-US">
                <a:sym typeface="+mn-ea"/>
              </a:rPr>
              <a:t> noise.</a:t>
            </a:r>
            <a:endParaRPr lang="zh-CN" altLang="en-US">
              <a:sym typeface="+mn-ea"/>
            </a:endParaRPr>
          </a:p>
          <a:p>
            <a:r>
              <a:rPr lang="zh-CN" altLang="en-US">
                <a:sym typeface="+mn-ea"/>
              </a:rPr>
              <a:t> The enhanced frames are then input into</a:t>
            </a:r>
            <a:r>
              <a:rPr lang="en-US" altLang="zh-CN">
                <a:sym typeface="+mn-ea"/>
              </a:rPr>
              <a:t> an interframe lightness compensation system, which Balance the brightness of the before and </a:t>
            </a:r>
            <a:r>
              <a:rPr lang="en-US" altLang="zh-CN">
                <a:sym typeface="+mn-ea"/>
              </a:rPr>
              <a:t>after frames . </a:t>
            </a:r>
            <a:endParaRPr lang="en-US" altLang="zh-CN">
              <a:sym typeface="+mn-ea"/>
            </a:endParaRPr>
          </a:p>
          <a:p>
            <a:r>
              <a:rPr lang="en-US" altLang="zh-CN">
                <a:sym typeface="+mn-ea"/>
              </a:rPr>
              <a:t>Finally, the enhanced frames are fed into ORB-SLAM3 [40] for localization.</a:t>
            </a:r>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buNone/>
            </a:pPr>
            <a:r>
              <a:rPr lang="en-US" dirty="0">
                <a:latin typeface="Times New Roman" panose="02020603050405020304" pitchFamily="18" charset="0"/>
                <a:sym typeface="+mn-ea"/>
              </a:rPr>
              <a:t>It is challenging to capture different lighting-paired images of dynamic construction scene. </a:t>
            </a:r>
            <a:endParaRPr lang="en-US" dirty="0">
              <a:latin typeface="Times New Roman" panose="02020603050405020304" pitchFamily="18" charset="0"/>
              <a:sym typeface="+mn-ea"/>
            </a:endParaRPr>
          </a:p>
          <a:p>
            <a:pPr marL="0" indent="0">
              <a:buNone/>
            </a:pPr>
            <a:endParaRPr lang="en-US" dirty="0">
              <a:latin typeface="Times New Roman" panose="02020603050405020304" pitchFamily="18" charset="0"/>
              <a:sym typeface="+mn-ea"/>
            </a:endParaRPr>
          </a:p>
          <a:p>
            <a:pPr marL="0" indent="0">
              <a:buNone/>
            </a:pPr>
            <a:r>
              <a:rPr lang="en-US" dirty="0">
                <a:latin typeface="Times New Roman" panose="02020603050405020304" pitchFamily="18" charset="0"/>
                <a:sym typeface="+mn-ea"/>
              </a:rPr>
              <a:t>So we use unsupervised learning to overcome this problem.</a:t>
            </a:r>
            <a:endParaRPr lang="en-US" dirty="0">
              <a:latin typeface="Times New Roman" panose="02020603050405020304" pitchFamily="18" charset="0"/>
              <a:sym typeface="+mn-ea"/>
            </a:endParaRPr>
          </a:p>
          <a:p>
            <a:pPr marL="0" indent="0">
              <a:buNone/>
            </a:pPr>
            <a:r>
              <a:rPr lang="en-US" dirty="0">
                <a:latin typeface="Times New Roman" panose="02020603050405020304" pitchFamily="18" charset="0"/>
                <a:sym typeface="+mn-ea"/>
              </a:rPr>
              <a:t>we designed 5 loss functions : Information Difference Loss: Exposure Control Loss  Illumination Smoothness Loss: </a:t>
            </a:r>
            <a:r>
              <a:rPr lang="en-US" dirty="0">
                <a:solidFill>
                  <a:srgbClr val="FF0000"/>
                </a:solidFill>
                <a:latin typeface="Times New Roman" panose="02020603050405020304" pitchFamily="18" charset="0"/>
                <a:sym typeface="+mn-ea"/>
              </a:rPr>
              <a:t>Noise suppression loss Distorted Color Loss:</a:t>
            </a:r>
            <a:endParaRPr lang="en-US" dirty="0">
              <a:latin typeface="Times New Roman" panose="02020603050405020304" pitchFamily="18" charset="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buNone/>
            </a:pPr>
            <a:r>
              <a:rPr lang="en-US" dirty="0">
                <a:solidFill>
                  <a:srgbClr val="FF0000"/>
                </a:solidFill>
                <a:latin typeface="Times New Roman" panose="02020603050405020304" pitchFamily="18" charset="0"/>
                <a:sym typeface="+mn-ea"/>
              </a:rPr>
              <a:t>Noise suppression /səˈpreʃ(ə)n/  loss:</a:t>
            </a:r>
            <a:r>
              <a:rPr lang="en-US" dirty="0">
                <a:latin typeface="Times New Roman" panose="02020603050405020304" pitchFamily="18" charset="0"/>
                <a:sym typeface="+mn-ea"/>
              </a:rPr>
              <a:t> During the process of low-light enhancement, image noise can be enlarged. The noise suppression loss function reduces noise influence. It is expressed as follows:</a:t>
            </a:r>
            <a:endParaRPr lang="en-US" dirty="0">
              <a:latin typeface="Times New Roman" panose="02020603050405020304" pitchFamily="18" charset="0"/>
              <a:sym typeface="+mn-ea"/>
            </a:endParaRPr>
          </a:p>
          <a:p>
            <a:pPr marL="0" indent="0">
              <a:buNone/>
            </a:pPr>
            <a:endParaRPr lang="en-US" dirty="0">
              <a:latin typeface="Times New Roman" panose="02020603050405020304" pitchFamily="18" charset="0"/>
              <a:sym typeface="+mn-ea"/>
            </a:endParaRPr>
          </a:p>
          <a:p>
            <a:pPr marL="0" indent="0">
              <a:buNone/>
            </a:pPr>
            <a:r>
              <a:rPr lang="en-US" dirty="0">
                <a:solidFill>
                  <a:srgbClr val="FF0000"/>
                </a:solidFill>
                <a:latin typeface="Times New Roman" panose="02020603050405020304" pitchFamily="18" charset="0"/>
                <a:sym typeface="+mn-ea"/>
              </a:rPr>
              <a:t>Distorted /dɪˈstɔːtɪd/  Color Loss:</a:t>
            </a:r>
            <a:r>
              <a:rPr lang="en-US" dirty="0">
                <a:latin typeface="Times New Roman" panose="02020603050405020304" pitchFamily="18" charset="0"/>
                <a:sym typeface="+mn-ea"/>
              </a:rPr>
              <a:t> The color distorted loss keeps the enhanced RGB channels at the smae level by connecting the three adjusted channels</a:t>
            </a:r>
            <a:endParaRPr lang="en-US" dirty="0">
              <a:latin typeface="Times New Roman" panose="02020603050405020304" pitchFamily="18" charset="0"/>
              <a:sym typeface="+mn-ea"/>
            </a:endParaRPr>
          </a:p>
          <a:p>
            <a:pPr marL="0" indent="0">
              <a:buNone/>
            </a:pPr>
            <a:endParaRPr lang="en-US" dirty="0">
              <a:latin typeface="Times New Roman" panose="02020603050405020304" pitchFamily="18" charset="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solidFill>
                  <a:srgbClr val="FF0000"/>
                </a:solidFill>
                <a:sym typeface="+mn-ea"/>
              </a:rPr>
              <a:t>Question: </a:t>
            </a:r>
            <a:r>
              <a:rPr lang="en-US">
                <a:sym typeface="+mn-ea"/>
              </a:rPr>
              <a:t>The</a:t>
            </a:r>
            <a:r>
              <a:rPr>
                <a:sym typeface="+mn-ea"/>
              </a:rPr>
              <a:t> brightness differences between</a:t>
            </a:r>
            <a:r>
              <a:rPr lang="en-US">
                <a:sym typeface="+mn-ea"/>
              </a:rPr>
              <a:t> </a:t>
            </a:r>
            <a:r>
              <a:rPr>
                <a:sym typeface="+mn-ea"/>
              </a:rPr>
              <a:t>frames after enhancing the images in low-light construction </a:t>
            </a:r>
            <a:r>
              <a:rPr lang="en-US">
                <a:sym typeface="+mn-ea"/>
              </a:rPr>
              <a:t>sites sometimes is  large. Large brightness difference causes positioning failure /ˈfeɪljə(r)/ .</a:t>
            </a:r>
            <a:endParaRPr lang="en-US">
              <a:solidFill>
                <a:schemeClr val="accent1"/>
              </a:solidFill>
              <a:sym typeface="+mn-ea"/>
            </a:endParaRPr>
          </a:p>
          <a:p>
            <a:endParaRPr lang="en-US">
              <a:solidFill>
                <a:schemeClr val="accent1"/>
              </a:solidFill>
              <a:sym typeface="+mn-ea"/>
            </a:endParaRPr>
          </a:p>
          <a:p>
            <a:r>
              <a:rPr lang="en-US" altLang="zh-CN" b="1">
                <a:solidFill>
                  <a:srgbClr val="FF0000"/>
                </a:solidFill>
                <a:sym typeface="+mn-ea"/>
              </a:rPr>
              <a:t>Solution: </a:t>
            </a:r>
            <a:r>
              <a:rPr>
                <a:sym typeface="+mn-ea"/>
              </a:rPr>
              <a:t>We have designed an inter-frame compensation system to stabilize the transition between enhanced frames</a:t>
            </a:r>
            <a:r>
              <a:rPr lang="en-US">
                <a:sym typeface="+mn-ea"/>
              </a:rPr>
              <a:t>.</a:t>
            </a:r>
            <a:endParaRPr lang="en-US">
              <a:sym typeface="+mn-ea"/>
            </a:endParaRPr>
          </a:p>
          <a:p>
            <a:endParaRPr lang="en-US">
              <a:sym typeface="+mn-ea"/>
            </a:endParaRPr>
          </a:p>
          <a:p>
            <a:r>
              <a:rPr lang="en-US">
                <a:sym typeface="+mn-ea"/>
              </a:rPr>
              <a:t>we use the sliding window to find the image that has a large brightness difference before and after, and then enhance or reduce the brightness of the image</a:t>
            </a:r>
            <a:endParaRPr lang="en-US">
              <a:sym typeface="+mn-ea"/>
            </a:endParaRPr>
          </a:p>
          <a:p>
            <a:endParaRPr lang="en-US" altLang="zh-CN">
              <a:sym typeface="+mn-ea"/>
            </a:endParaRPr>
          </a:p>
          <a:p>
            <a:r>
              <a:rPr lang="zh-CN" altLang="en-US">
                <a:sym typeface="+mn-ea"/>
              </a:rPr>
              <a:t>简单的来说，我们使用滑动窗口找出亮度前后差异过大的图像，然后增强或者降低该图像</a:t>
            </a:r>
            <a:r>
              <a:rPr lang="zh-CN" altLang="en-US">
                <a:sym typeface="+mn-ea"/>
              </a:rPr>
              <a:t>亮度</a:t>
            </a:r>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43982" cy="29508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8" name="文本框 87"/>
          <p:cNvSpPr txBox="1"/>
          <p:nvPr userDrawn="1"/>
        </p:nvSpPr>
        <p:spPr>
          <a:xfrm>
            <a:off x="1133646" y="627210"/>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026"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287" y="488401"/>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91" name="图片 90"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2874" y="539217"/>
            <a:ext cx="872779" cy="738664"/>
          </a:xfrm>
          <a:prstGeom prst="rect">
            <a:avLst/>
          </a:prstGeom>
        </p:spPr>
      </p:pic>
      <p:sp>
        <p:nvSpPr>
          <p:cNvPr id="97" name="文本框 96"/>
          <p:cNvSpPr txBox="1"/>
          <p:nvPr userDrawn="1"/>
        </p:nvSpPr>
        <p:spPr>
          <a:xfrm>
            <a:off x="4243102" y="702227"/>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
        <p:nvSpPr>
          <p:cNvPr id="90"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92"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93"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4" name="矩形 93"/>
          <p:cNvSpPr/>
          <p:nvPr userDrawn="1"/>
        </p:nvSpPr>
        <p:spPr>
          <a:xfrm>
            <a:off x="0" y="2018382"/>
            <a:ext cx="12192000" cy="2821237"/>
          </a:xfrm>
          <a:prstGeom prst="rect">
            <a:avLst/>
          </a:prstGeom>
          <a:solidFill>
            <a:srgbClr val="00206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
        <p:nvSpPr>
          <p:cNvPr id="15" name="magnifier-and-mark-help_64670"/>
          <p:cNvSpPr/>
          <p:nvPr userDrawn="1"/>
        </p:nvSpPr>
        <p:spPr>
          <a:xfrm>
            <a:off x="323807" y="1173735"/>
            <a:ext cx="609685" cy="608743"/>
          </a:xfrm>
          <a:custGeom>
            <a:avLst/>
            <a:gdLst>
              <a:gd name="connsiteX0" fmla="*/ 349852 w 607089"/>
              <a:gd name="connsiteY0" fmla="*/ 320027 h 606152"/>
              <a:gd name="connsiteX1" fmla="*/ 373452 w 607089"/>
              <a:gd name="connsiteY1" fmla="*/ 320027 h 606152"/>
              <a:gd name="connsiteX2" fmla="*/ 389137 w 607089"/>
              <a:gd name="connsiteY2" fmla="*/ 335692 h 606152"/>
              <a:gd name="connsiteX3" fmla="*/ 389137 w 607089"/>
              <a:gd name="connsiteY3" fmla="*/ 359409 h 606152"/>
              <a:gd name="connsiteX4" fmla="*/ 373452 w 607089"/>
              <a:gd name="connsiteY4" fmla="*/ 374927 h 606152"/>
              <a:gd name="connsiteX5" fmla="*/ 349852 w 607089"/>
              <a:gd name="connsiteY5" fmla="*/ 374927 h 606152"/>
              <a:gd name="connsiteX6" fmla="*/ 334167 w 607089"/>
              <a:gd name="connsiteY6" fmla="*/ 359409 h 606152"/>
              <a:gd name="connsiteX7" fmla="*/ 334167 w 607089"/>
              <a:gd name="connsiteY7" fmla="*/ 335692 h 606152"/>
              <a:gd name="connsiteX8" fmla="*/ 349852 w 607089"/>
              <a:gd name="connsiteY8" fmla="*/ 320027 h 606152"/>
              <a:gd name="connsiteX9" fmla="*/ 360112 w 607089"/>
              <a:gd name="connsiteY9" fmla="*/ 110025 h 606152"/>
              <a:gd name="connsiteX10" fmla="*/ 363338 w 607089"/>
              <a:gd name="connsiteY10" fmla="*/ 110025 h 606152"/>
              <a:gd name="connsiteX11" fmla="*/ 439591 w 607089"/>
              <a:gd name="connsiteY11" fmla="*/ 186162 h 606152"/>
              <a:gd name="connsiteX12" fmla="*/ 408064 w 607089"/>
              <a:gd name="connsiteY12" fmla="*/ 252343 h 606152"/>
              <a:gd name="connsiteX13" fmla="*/ 390467 w 607089"/>
              <a:gd name="connsiteY13" fmla="*/ 281334 h 606152"/>
              <a:gd name="connsiteX14" fmla="*/ 361725 w 607089"/>
              <a:gd name="connsiteY14" fmla="*/ 301540 h 606152"/>
              <a:gd name="connsiteX15" fmla="*/ 332837 w 607089"/>
              <a:gd name="connsiteY15" fmla="*/ 281334 h 606152"/>
              <a:gd name="connsiteX16" fmla="*/ 364658 w 607089"/>
              <a:gd name="connsiteY16" fmla="*/ 214275 h 606152"/>
              <a:gd name="connsiteX17" fmla="*/ 381961 w 607089"/>
              <a:gd name="connsiteY17" fmla="*/ 186162 h 606152"/>
              <a:gd name="connsiteX18" fmla="*/ 363338 w 607089"/>
              <a:gd name="connsiteY18" fmla="*/ 167567 h 606152"/>
              <a:gd name="connsiteX19" fmla="*/ 360112 w 607089"/>
              <a:gd name="connsiteY19" fmla="*/ 167567 h 606152"/>
              <a:gd name="connsiteX20" fmla="*/ 341489 w 607089"/>
              <a:gd name="connsiteY20" fmla="*/ 186162 h 606152"/>
              <a:gd name="connsiteX21" fmla="*/ 312600 w 607089"/>
              <a:gd name="connsiteY21" fmla="*/ 206515 h 606152"/>
              <a:gd name="connsiteX22" fmla="*/ 283712 w 607089"/>
              <a:gd name="connsiteY22" fmla="*/ 186162 h 606152"/>
              <a:gd name="connsiteX23" fmla="*/ 360112 w 607089"/>
              <a:gd name="connsiteY23" fmla="*/ 110025 h 606152"/>
              <a:gd name="connsiteX24" fmla="*/ 360877 w 607089"/>
              <a:gd name="connsiteY24" fmla="*/ 64177 h 606152"/>
              <a:gd name="connsiteX25" fmla="*/ 232178 w 607089"/>
              <a:gd name="connsiteY25" fmla="*/ 117334 h 606152"/>
              <a:gd name="connsiteX26" fmla="*/ 232178 w 607089"/>
              <a:gd name="connsiteY26" fmla="*/ 374333 h 606152"/>
              <a:gd name="connsiteX27" fmla="*/ 489575 w 607089"/>
              <a:gd name="connsiteY27" fmla="*/ 374333 h 606152"/>
              <a:gd name="connsiteX28" fmla="*/ 489575 w 607089"/>
              <a:gd name="connsiteY28" fmla="*/ 117334 h 606152"/>
              <a:gd name="connsiteX29" fmla="*/ 360877 w 607089"/>
              <a:gd name="connsiteY29" fmla="*/ 64177 h 606152"/>
              <a:gd name="connsiteX30" fmla="*/ 360876 w 607089"/>
              <a:gd name="connsiteY30" fmla="*/ 0 h 606152"/>
              <a:gd name="connsiteX31" fmla="*/ 535041 w 607089"/>
              <a:gd name="connsiteY31" fmla="*/ 71938 h 606152"/>
              <a:gd name="connsiteX32" fmla="*/ 535041 w 607089"/>
              <a:gd name="connsiteY32" fmla="*/ 419729 h 606152"/>
              <a:gd name="connsiteX33" fmla="*/ 237751 w 607089"/>
              <a:gd name="connsiteY33" fmla="*/ 456778 h 606152"/>
              <a:gd name="connsiteX34" fmla="*/ 225138 w 607089"/>
              <a:gd name="connsiteY34" fmla="*/ 458388 h 606152"/>
              <a:gd name="connsiteX35" fmla="*/ 99739 w 607089"/>
              <a:gd name="connsiteY35" fmla="*/ 583593 h 606152"/>
              <a:gd name="connsiteX36" fmla="*/ 17607 w 607089"/>
              <a:gd name="connsiteY36" fmla="*/ 592379 h 606152"/>
              <a:gd name="connsiteX37" fmla="*/ 13794 w 607089"/>
              <a:gd name="connsiteY37" fmla="*/ 588572 h 606152"/>
              <a:gd name="connsiteX38" fmla="*/ 22594 w 607089"/>
              <a:gd name="connsiteY38" fmla="*/ 506567 h 606152"/>
              <a:gd name="connsiteX39" fmla="*/ 148139 w 607089"/>
              <a:gd name="connsiteY39" fmla="*/ 381069 h 606152"/>
              <a:gd name="connsiteX40" fmla="*/ 149605 w 607089"/>
              <a:gd name="connsiteY40" fmla="*/ 368768 h 606152"/>
              <a:gd name="connsiteX41" fmla="*/ 186712 w 607089"/>
              <a:gd name="connsiteY41" fmla="*/ 71938 h 606152"/>
              <a:gd name="connsiteX42" fmla="*/ 360876 w 607089"/>
              <a:gd name="connsiteY42"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089" h="606152">
                <a:moveTo>
                  <a:pt x="349852" y="320027"/>
                </a:moveTo>
                <a:lnTo>
                  <a:pt x="373452" y="320027"/>
                </a:lnTo>
                <a:cubicBezTo>
                  <a:pt x="382101" y="320027"/>
                  <a:pt x="389137" y="327054"/>
                  <a:pt x="389137" y="335692"/>
                </a:cubicBezTo>
                <a:lnTo>
                  <a:pt x="389137" y="359409"/>
                </a:lnTo>
                <a:cubicBezTo>
                  <a:pt x="389137" y="367900"/>
                  <a:pt x="382101" y="374927"/>
                  <a:pt x="373452" y="374927"/>
                </a:cubicBezTo>
                <a:lnTo>
                  <a:pt x="349852" y="374927"/>
                </a:lnTo>
                <a:cubicBezTo>
                  <a:pt x="341203" y="374927"/>
                  <a:pt x="334167" y="367900"/>
                  <a:pt x="334167" y="359409"/>
                </a:cubicBezTo>
                <a:lnTo>
                  <a:pt x="334167" y="335692"/>
                </a:lnTo>
                <a:cubicBezTo>
                  <a:pt x="334167" y="327054"/>
                  <a:pt x="341203" y="320027"/>
                  <a:pt x="349852" y="320027"/>
                </a:cubicBezTo>
                <a:close/>
                <a:moveTo>
                  <a:pt x="360112" y="110025"/>
                </a:moveTo>
                <a:lnTo>
                  <a:pt x="363338" y="110025"/>
                </a:lnTo>
                <a:cubicBezTo>
                  <a:pt x="405424" y="110025"/>
                  <a:pt x="439591" y="144140"/>
                  <a:pt x="439591" y="186162"/>
                </a:cubicBezTo>
                <a:cubicBezTo>
                  <a:pt x="439591" y="216471"/>
                  <a:pt x="422141" y="236384"/>
                  <a:pt x="408064" y="252343"/>
                </a:cubicBezTo>
                <a:cubicBezTo>
                  <a:pt x="397212" y="264643"/>
                  <a:pt x="392666" y="272549"/>
                  <a:pt x="390467" y="281334"/>
                </a:cubicBezTo>
                <a:cubicBezTo>
                  <a:pt x="386654" y="296708"/>
                  <a:pt x="377562" y="301540"/>
                  <a:pt x="361725" y="301540"/>
                </a:cubicBezTo>
                <a:cubicBezTo>
                  <a:pt x="345741" y="301540"/>
                  <a:pt x="332837" y="297147"/>
                  <a:pt x="332837" y="281334"/>
                </a:cubicBezTo>
                <a:cubicBezTo>
                  <a:pt x="332837" y="250586"/>
                  <a:pt x="350580" y="230527"/>
                  <a:pt x="364658" y="214275"/>
                </a:cubicBezTo>
                <a:cubicBezTo>
                  <a:pt x="375363" y="202268"/>
                  <a:pt x="381961" y="194362"/>
                  <a:pt x="381961" y="186162"/>
                </a:cubicBezTo>
                <a:cubicBezTo>
                  <a:pt x="381961" y="175913"/>
                  <a:pt x="373603" y="167567"/>
                  <a:pt x="363338" y="167567"/>
                </a:cubicBezTo>
                <a:lnTo>
                  <a:pt x="360112" y="167567"/>
                </a:lnTo>
                <a:cubicBezTo>
                  <a:pt x="349847" y="167567"/>
                  <a:pt x="341489" y="175913"/>
                  <a:pt x="341489" y="186162"/>
                </a:cubicBezTo>
                <a:cubicBezTo>
                  <a:pt x="341489" y="202122"/>
                  <a:pt x="328584" y="206515"/>
                  <a:pt x="312600" y="206515"/>
                </a:cubicBezTo>
                <a:cubicBezTo>
                  <a:pt x="296617" y="206515"/>
                  <a:pt x="283712" y="202122"/>
                  <a:pt x="283712" y="186162"/>
                </a:cubicBezTo>
                <a:cubicBezTo>
                  <a:pt x="283712" y="144140"/>
                  <a:pt x="318026" y="110025"/>
                  <a:pt x="360112" y="110025"/>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1" y="489726"/>
                  <a:pt x="99739" y="583593"/>
                  <a:pt x="99739" y="583593"/>
                </a:cubicBezTo>
                <a:cubicBezTo>
                  <a:pt x="74660" y="608634"/>
                  <a:pt x="39753" y="614638"/>
                  <a:pt x="17607" y="592379"/>
                </a:cubicBezTo>
                <a:lnTo>
                  <a:pt x="13794" y="588572"/>
                </a:lnTo>
                <a:cubicBezTo>
                  <a:pt x="-8499" y="566460"/>
                  <a:pt x="-2486" y="531608"/>
                  <a:pt x="22594" y="506567"/>
                </a:cubicBezTo>
                <a:lnTo>
                  <a:pt x="148139" y="381069"/>
                </a:lnTo>
                <a:cubicBezTo>
                  <a:pt x="153712" y="375651"/>
                  <a:pt x="149605" y="368768"/>
                  <a:pt x="149605" y="368768"/>
                </a:cubicBezTo>
                <a:cubicBezTo>
                  <a:pt x="92846" y="274316"/>
                  <a:pt x="105166" y="153358"/>
                  <a:pt x="186712" y="71938"/>
                </a:cubicBezTo>
                <a:cubicBezTo>
                  <a:pt x="234744" y="23980"/>
                  <a:pt x="297811" y="0"/>
                  <a:pt x="360876"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连接符 15"/>
          <p:cNvCxnSpPr/>
          <p:nvPr userDrawn="1"/>
        </p:nvCxnSpPr>
        <p:spPr>
          <a:xfrm>
            <a:off x="323807" y="1989221"/>
            <a:ext cx="73700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cxnSp>
        <p:nvCxnSpPr>
          <p:cNvPr id="16" name="直接连接符 15"/>
          <p:cNvCxnSpPr/>
          <p:nvPr userDrawn="1"/>
        </p:nvCxnSpPr>
        <p:spPr>
          <a:xfrm>
            <a:off x="323807" y="1989221"/>
            <a:ext cx="73700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writing-with-a-feather-on-a-book_43883"/>
          <p:cNvSpPr/>
          <p:nvPr userDrawn="1"/>
        </p:nvSpPr>
        <p:spPr>
          <a:xfrm>
            <a:off x="321764" y="1209373"/>
            <a:ext cx="609685" cy="560741"/>
          </a:xfrm>
          <a:custGeom>
            <a:avLst/>
            <a:gdLst>
              <a:gd name="connsiteX0" fmla="*/ 116720 w 601409"/>
              <a:gd name="connsiteY0" fmla="*/ 443443 h 553130"/>
              <a:gd name="connsiteX1" fmla="*/ 211045 w 601409"/>
              <a:gd name="connsiteY1" fmla="*/ 467230 h 553130"/>
              <a:gd name="connsiteX2" fmla="*/ 206736 w 601409"/>
              <a:gd name="connsiteY2" fmla="*/ 477264 h 553130"/>
              <a:gd name="connsiteX3" fmla="*/ 63106 w 601409"/>
              <a:gd name="connsiteY3" fmla="*/ 460062 h 553130"/>
              <a:gd name="connsiteX4" fmla="*/ 60233 w 601409"/>
              <a:gd name="connsiteY4" fmla="*/ 450028 h 553130"/>
              <a:gd name="connsiteX5" fmla="*/ 116720 w 601409"/>
              <a:gd name="connsiteY5" fmla="*/ 443443 h 553130"/>
              <a:gd name="connsiteX6" fmla="*/ 116720 w 601409"/>
              <a:gd name="connsiteY6" fmla="*/ 410776 h 553130"/>
              <a:gd name="connsiteX7" fmla="*/ 211045 w 601409"/>
              <a:gd name="connsiteY7" fmla="*/ 435745 h 553130"/>
              <a:gd name="connsiteX8" fmla="*/ 206736 w 601409"/>
              <a:gd name="connsiteY8" fmla="*/ 445768 h 553130"/>
              <a:gd name="connsiteX9" fmla="*/ 63106 w 601409"/>
              <a:gd name="connsiteY9" fmla="*/ 428585 h 553130"/>
              <a:gd name="connsiteX10" fmla="*/ 60233 w 601409"/>
              <a:gd name="connsiteY10" fmla="*/ 417130 h 553130"/>
              <a:gd name="connsiteX11" fmla="*/ 116720 w 601409"/>
              <a:gd name="connsiteY11" fmla="*/ 410776 h 553130"/>
              <a:gd name="connsiteX12" fmla="*/ 116720 w 601409"/>
              <a:gd name="connsiteY12" fmla="*/ 378843 h 553130"/>
              <a:gd name="connsiteX13" fmla="*/ 211045 w 601409"/>
              <a:gd name="connsiteY13" fmla="*/ 402630 h 553130"/>
              <a:gd name="connsiteX14" fmla="*/ 206736 w 601409"/>
              <a:gd name="connsiteY14" fmla="*/ 412664 h 553130"/>
              <a:gd name="connsiteX15" fmla="*/ 63106 w 601409"/>
              <a:gd name="connsiteY15" fmla="*/ 395462 h 553130"/>
              <a:gd name="connsiteX16" fmla="*/ 60233 w 601409"/>
              <a:gd name="connsiteY16" fmla="*/ 385428 h 553130"/>
              <a:gd name="connsiteX17" fmla="*/ 116720 w 601409"/>
              <a:gd name="connsiteY17" fmla="*/ 378843 h 553130"/>
              <a:gd name="connsiteX18" fmla="*/ 116720 w 601409"/>
              <a:gd name="connsiteY18" fmla="*/ 347347 h 553130"/>
              <a:gd name="connsiteX19" fmla="*/ 211045 w 601409"/>
              <a:gd name="connsiteY19" fmla="*/ 371134 h 553130"/>
              <a:gd name="connsiteX20" fmla="*/ 206736 w 601409"/>
              <a:gd name="connsiteY20" fmla="*/ 381168 h 553130"/>
              <a:gd name="connsiteX21" fmla="*/ 63106 w 601409"/>
              <a:gd name="connsiteY21" fmla="*/ 363966 h 553130"/>
              <a:gd name="connsiteX22" fmla="*/ 60233 w 601409"/>
              <a:gd name="connsiteY22" fmla="*/ 353932 h 553130"/>
              <a:gd name="connsiteX23" fmla="*/ 116720 w 601409"/>
              <a:gd name="connsiteY23" fmla="*/ 347347 h 553130"/>
              <a:gd name="connsiteX24" fmla="*/ 329548 w 601409"/>
              <a:gd name="connsiteY24" fmla="*/ 314250 h 553130"/>
              <a:gd name="connsiteX25" fmla="*/ 355892 w 601409"/>
              <a:gd name="connsiteY25" fmla="*/ 315317 h 553130"/>
              <a:gd name="connsiteX26" fmla="*/ 361627 w 601409"/>
              <a:gd name="connsiteY26" fmla="*/ 316739 h 553130"/>
              <a:gd name="connsiteX27" fmla="*/ 361627 w 601409"/>
              <a:gd name="connsiteY27" fmla="*/ 328119 h 553130"/>
              <a:gd name="connsiteX28" fmla="*/ 354458 w 601409"/>
              <a:gd name="connsiteY28" fmla="*/ 326697 h 553130"/>
              <a:gd name="connsiteX29" fmla="*/ 285640 w 601409"/>
              <a:gd name="connsiteY29" fmla="*/ 333809 h 553130"/>
              <a:gd name="connsiteX30" fmla="*/ 282773 w 601409"/>
              <a:gd name="connsiteY30" fmla="*/ 323851 h 553130"/>
              <a:gd name="connsiteX31" fmla="*/ 329548 w 601409"/>
              <a:gd name="connsiteY31" fmla="*/ 314250 h 553130"/>
              <a:gd name="connsiteX32" fmla="*/ 116720 w 601409"/>
              <a:gd name="connsiteY32" fmla="*/ 313300 h 553130"/>
              <a:gd name="connsiteX33" fmla="*/ 211045 w 601409"/>
              <a:gd name="connsiteY33" fmla="*/ 338269 h 553130"/>
              <a:gd name="connsiteX34" fmla="*/ 206736 w 601409"/>
              <a:gd name="connsiteY34" fmla="*/ 348292 h 553130"/>
              <a:gd name="connsiteX35" fmla="*/ 63106 w 601409"/>
              <a:gd name="connsiteY35" fmla="*/ 331109 h 553130"/>
              <a:gd name="connsiteX36" fmla="*/ 60233 w 601409"/>
              <a:gd name="connsiteY36" fmla="*/ 319654 h 553130"/>
              <a:gd name="connsiteX37" fmla="*/ 116720 w 601409"/>
              <a:gd name="connsiteY37" fmla="*/ 313300 h 553130"/>
              <a:gd name="connsiteX38" fmla="*/ 333569 w 601409"/>
              <a:gd name="connsiteY38" fmla="*/ 286264 h 553130"/>
              <a:gd name="connsiteX39" fmla="*/ 366056 w 601409"/>
              <a:gd name="connsiteY39" fmla="*/ 288059 h 553130"/>
              <a:gd name="connsiteX40" fmla="*/ 370364 w 601409"/>
              <a:gd name="connsiteY40" fmla="*/ 288059 h 553130"/>
              <a:gd name="connsiteX41" fmla="*/ 370364 w 601409"/>
              <a:gd name="connsiteY41" fmla="*/ 299555 h 553130"/>
              <a:gd name="connsiteX42" fmla="*/ 364620 w 601409"/>
              <a:gd name="connsiteY42" fmla="*/ 299555 h 553130"/>
              <a:gd name="connsiteX43" fmla="*/ 285645 w 601409"/>
              <a:gd name="connsiteY43" fmla="*/ 305302 h 553130"/>
              <a:gd name="connsiteX44" fmla="*/ 282773 w 601409"/>
              <a:gd name="connsiteY44" fmla="*/ 295244 h 553130"/>
              <a:gd name="connsiteX45" fmla="*/ 333569 w 601409"/>
              <a:gd name="connsiteY45" fmla="*/ 286264 h 553130"/>
              <a:gd name="connsiteX46" fmla="*/ 116720 w 601409"/>
              <a:gd name="connsiteY46" fmla="*/ 282976 h 553130"/>
              <a:gd name="connsiteX47" fmla="*/ 211045 w 601409"/>
              <a:gd name="connsiteY47" fmla="*/ 306763 h 553130"/>
              <a:gd name="connsiteX48" fmla="*/ 206736 w 601409"/>
              <a:gd name="connsiteY48" fmla="*/ 316797 h 553130"/>
              <a:gd name="connsiteX49" fmla="*/ 63106 w 601409"/>
              <a:gd name="connsiteY49" fmla="*/ 299595 h 553130"/>
              <a:gd name="connsiteX50" fmla="*/ 60233 w 601409"/>
              <a:gd name="connsiteY50" fmla="*/ 289561 h 553130"/>
              <a:gd name="connsiteX51" fmla="*/ 116720 w 601409"/>
              <a:gd name="connsiteY51" fmla="*/ 282976 h 553130"/>
              <a:gd name="connsiteX52" fmla="*/ 333536 w 601409"/>
              <a:gd name="connsiteY52" fmla="*/ 256138 h 553130"/>
              <a:gd name="connsiteX53" fmla="*/ 366003 w 601409"/>
              <a:gd name="connsiteY53" fmla="*/ 257930 h 553130"/>
              <a:gd name="connsiteX54" fmla="*/ 371743 w 601409"/>
              <a:gd name="connsiteY54" fmla="*/ 259363 h 553130"/>
              <a:gd name="connsiteX55" fmla="*/ 370308 w 601409"/>
              <a:gd name="connsiteY55" fmla="*/ 270831 h 553130"/>
              <a:gd name="connsiteX56" fmla="*/ 364568 w 601409"/>
              <a:gd name="connsiteY56" fmla="*/ 269398 h 553130"/>
              <a:gd name="connsiteX57" fmla="*/ 285643 w 601409"/>
              <a:gd name="connsiteY57" fmla="*/ 276565 h 553130"/>
              <a:gd name="connsiteX58" fmla="*/ 282773 w 601409"/>
              <a:gd name="connsiteY58" fmla="*/ 265097 h 553130"/>
              <a:gd name="connsiteX59" fmla="*/ 333536 w 601409"/>
              <a:gd name="connsiteY59" fmla="*/ 256138 h 553130"/>
              <a:gd name="connsiteX60" fmla="*/ 116720 w 601409"/>
              <a:gd name="connsiteY60" fmla="*/ 249871 h 553130"/>
              <a:gd name="connsiteX61" fmla="*/ 211045 w 601409"/>
              <a:gd name="connsiteY61" fmla="*/ 273658 h 553130"/>
              <a:gd name="connsiteX62" fmla="*/ 206736 w 601409"/>
              <a:gd name="connsiteY62" fmla="*/ 283692 h 553130"/>
              <a:gd name="connsiteX63" fmla="*/ 63106 w 601409"/>
              <a:gd name="connsiteY63" fmla="*/ 266490 h 553130"/>
              <a:gd name="connsiteX64" fmla="*/ 60233 w 601409"/>
              <a:gd name="connsiteY64" fmla="*/ 256456 h 553130"/>
              <a:gd name="connsiteX65" fmla="*/ 116720 w 601409"/>
              <a:gd name="connsiteY65" fmla="*/ 249871 h 553130"/>
              <a:gd name="connsiteX66" fmla="*/ 114841 w 601409"/>
              <a:gd name="connsiteY66" fmla="*/ 199115 h 553130"/>
              <a:gd name="connsiteX67" fmla="*/ 38759 w 601409"/>
              <a:gd name="connsiteY67" fmla="*/ 212015 h 553130"/>
              <a:gd name="connsiteX68" fmla="*/ 38759 w 601409"/>
              <a:gd name="connsiteY68" fmla="*/ 500099 h 553130"/>
              <a:gd name="connsiteX69" fmla="*/ 103357 w 601409"/>
              <a:gd name="connsiteY69" fmla="*/ 488633 h 553130"/>
              <a:gd name="connsiteX70" fmla="*/ 246908 w 601409"/>
              <a:gd name="connsiteY70" fmla="*/ 518732 h 553130"/>
              <a:gd name="connsiteX71" fmla="*/ 246908 w 601409"/>
              <a:gd name="connsiteY71" fmla="*/ 405504 h 553130"/>
              <a:gd name="connsiteX72" fmla="*/ 238295 w 601409"/>
              <a:gd name="connsiteY72" fmla="*/ 414104 h 553130"/>
              <a:gd name="connsiteX73" fmla="*/ 238295 w 601409"/>
              <a:gd name="connsiteY73" fmla="*/ 242113 h 553130"/>
              <a:gd name="connsiteX74" fmla="*/ 114841 w 601409"/>
              <a:gd name="connsiteY74" fmla="*/ 199115 h 553130"/>
              <a:gd name="connsiteX75" fmla="*/ 114841 w 601409"/>
              <a:gd name="connsiteY75" fmla="*/ 186216 h 553130"/>
              <a:gd name="connsiteX76" fmla="*/ 248344 w 601409"/>
              <a:gd name="connsiteY76" fmla="*/ 232080 h 553130"/>
              <a:gd name="connsiteX77" fmla="*/ 381847 w 601409"/>
              <a:gd name="connsiteY77" fmla="*/ 186216 h 553130"/>
              <a:gd name="connsiteX78" fmla="*/ 404815 w 601409"/>
              <a:gd name="connsiteY78" fmla="*/ 186216 h 553130"/>
              <a:gd name="connsiteX79" fmla="*/ 394766 w 601409"/>
              <a:gd name="connsiteY79" fmla="*/ 200549 h 553130"/>
              <a:gd name="connsiteX80" fmla="*/ 381847 w 601409"/>
              <a:gd name="connsiteY80" fmla="*/ 199115 h 553130"/>
              <a:gd name="connsiteX81" fmla="*/ 259828 w 601409"/>
              <a:gd name="connsiteY81" fmla="*/ 242113 h 553130"/>
              <a:gd name="connsiteX82" fmla="*/ 259828 w 601409"/>
              <a:gd name="connsiteY82" fmla="*/ 414104 h 553130"/>
              <a:gd name="connsiteX83" fmla="*/ 251215 w 601409"/>
              <a:gd name="connsiteY83" fmla="*/ 405504 h 553130"/>
              <a:gd name="connsiteX84" fmla="*/ 251215 w 601409"/>
              <a:gd name="connsiteY84" fmla="*/ 518732 h 553130"/>
              <a:gd name="connsiteX85" fmla="*/ 390460 w 601409"/>
              <a:gd name="connsiteY85" fmla="*/ 487200 h 553130"/>
              <a:gd name="connsiteX86" fmla="*/ 459365 w 601409"/>
              <a:gd name="connsiteY86" fmla="*/ 500099 h 553130"/>
              <a:gd name="connsiteX87" fmla="*/ 459365 w 601409"/>
              <a:gd name="connsiteY87" fmla="*/ 302310 h 553130"/>
              <a:gd name="connsiteX88" fmla="*/ 493817 w 601409"/>
              <a:gd name="connsiteY88" fmla="*/ 289411 h 553130"/>
              <a:gd name="connsiteX89" fmla="*/ 493817 w 601409"/>
              <a:gd name="connsiteY89" fmla="*/ 543097 h 553130"/>
              <a:gd name="connsiteX90" fmla="*/ 279925 w 601409"/>
              <a:gd name="connsiteY90" fmla="*/ 543097 h 553130"/>
              <a:gd name="connsiteX91" fmla="*/ 249780 w 601409"/>
              <a:gd name="connsiteY91" fmla="*/ 553130 h 553130"/>
              <a:gd name="connsiteX92" fmla="*/ 218198 w 601409"/>
              <a:gd name="connsiteY92" fmla="*/ 543097 h 553130"/>
              <a:gd name="connsiteX93" fmla="*/ 0 w 601409"/>
              <a:gd name="connsiteY93" fmla="*/ 543097 h 553130"/>
              <a:gd name="connsiteX94" fmla="*/ 0 w 601409"/>
              <a:gd name="connsiteY94" fmla="*/ 246413 h 553130"/>
              <a:gd name="connsiteX95" fmla="*/ 24404 w 601409"/>
              <a:gd name="connsiteY95" fmla="*/ 230647 h 553130"/>
              <a:gd name="connsiteX96" fmla="*/ 24404 w 601409"/>
              <a:gd name="connsiteY96" fmla="*/ 201982 h 553130"/>
              <a:gd name="connsiteX97" fmla="*/ 28710 w 601409"/>
              <a:gd name="connsiteY97" fmla="*/ 200549 h 553130"/>
              <a:gd name="connsiteX98" fmla="*/ 114841 w 601409"/>
              <a:gd name="connsiteY98" fmla="*/ 186216 h 553130"/>
              <a:gd name="connsiteX99" fmla="*/ 542564 w 601409"/>
              <a:gd name="connsiteY99" fmla="*/ 65942 h 553130"/>
              <a:gd name="connsiteX100" fmla="*/ 436357 w 601409"/>
              <a:gd name="connsiteY100" fmla="*/ 176323 h 553130"/>
              <a:gd name="connsiteX101" fmla="*/ 453580 w 601409"/>
              <a:gd name="connsiteY101" fmla="*/ 199259 h 553130"/>
              <a:gd name="connsiteX102" fmla="*/ 423440 w 601409"/>
              <a:gd name="connsiteY102" fmla="*/ 199259 h 553130"/>
              <a:gd name="connsiteX103" fmla="*/ 404782 w 601409"/>
              <a:gd name="connsiteY103" fmla="*/ 243699 h 553130"/>
              <a:gd name="connsiteX104" fmla="*/ 416264 w 601409"/>
              <a:gd name="connsiteY104" fmla="*/ 270935 h 553130"/>
              <a:gd name="connsiteX105" fmla="*/ 419135 w 601409"/>
              <a:gd name="connsiteY105" fmla="*/ 272369 h 553130"/>
              <a:gd name="connsiteX106" fmla="*/ 420570 w 601409"/>
              <a:gd name="connsiteY106" fmla="*/ 270935 h 553130"/>
              <a:gd name="connsiteX107" fmla="*/ 510989 w 601409"/>
              <a:gd name="connsiteY107" fmla="*/ 146219 h 553130"/>
              <a:gd name="connsiteX108" fmla="*/ 513860 w 601409"/>
              <a:gd name="connsiteY108" fmla="*/ 147653 h 553130"/>
              <a:gd name="connsiteX109" fmla="*/ 430616 w 601409"/>
              <a:gd name="connsiteY109" fmla="*/ 276670 h 553130"/>
              <a:gd name="connsiteX110" fmla="*/ 429181 w 601409"/>
              <a:gd name="connsiteY110" fmla="*/ 278103 h 553130"/>
              <a:gd name="connsiteX111" fmla="*/ 450710 w 601409"/>
              <a:gd name="connsiteY111" fmla="*/ 278103 h 553130"/>
              <a:gd name="connsiteX112" fmla="*/ 492331 w 601409"/>
              <a:gd name="connsiteY112" fmla="*/ 256600 h 553130"/>
              <a:gd name="connsiteX113" fmla="*/ 486590 w 601409"/>
              <a:gd name="connsiteY113" fmla="*/ 230797 h 553130"/>
              <a:gd name="connsiteX114" fmla="*/ 509554 w 601409"/>
              <a:gd name="connsiteY114" fmla="*/ 237965 h 553130"/>
              <a:gd name="connsiteX115" fmla="*/ 564093 w 601409"/>
              <a:gd name="connsiteY115" fmla="*/ 83144 h 553130"/>
              <a:gd name="connsiteX116" fmla="*/ 546870 w 601409"/>
              <a:gd name="connsiteY116" fmla="*/ 88878 h 553130"/>
              <a:gd name="connsiteX117" fmla="*/ 579881 w 601409"/>
              <a:gd name="connsiteY117" fmla="*/ 32971 h 553130"/>
              <a:gd name="connsiteX118" fmla="*/ 548305 w 601409"/>
              <a:gd name="connsiteY118" fmla="*/ 60208 h 553130"/>
              <a:gd name="connsiteX119" fmla="*/ 552611 w 601409"/>
              <a:gd name="connsiteY119" fmla="*/ 78844 h 553130"/>
              <a:gd name="connsiteX120" fmla="*/ 566963 w 601409"/>
              <a:gd name="connsiteY120" fmla="*/ 74543 h 553130"/>
              <a:gd name="connsiteX121" fmla="*/ 579881 w 601409"/>
              <a:gd name="connsiteY121" fmla="*/ 32971 h 553130"/>
              <a:gd name="connsiteX122" fmla="*/ 601409 w 601409"/>
              <a:gd name="connsiteY122" fmla="*/ 0 h 553130"/>
              <a:gd name="connsiteX123" fmla="*/ 595668 w 601409"/>
              <a:gd name="connsiteY123" fmla="*/ 18636 h 553130"/>
              <a:gd name="connsiteX124" fmla="*/ 561223 w 601409"/>
              <a:gd name="connsiteY124" fmla="*/ 130450 h 553130"/>
              <a:gd name="connsiteX125" fmla="*/ 510989 w 601409"/>
              <a:gd name="connsiteY125" fmla="*/ 249433 h 553130"/>
              <a:gd name="connsiteX126" fmla="*/ 508119 w 601409"/>
              <a:gd name="connsiteY126" fmla="*/ 249433 h 553130"/>
              <a:gd name="connsiteX127" fmla="*/ 502378 w 601409"/>
              <a:gd name="connsiteY127" fmla="*/ 247999 h 553130"/>
              <a:gd name="connsiteX128" fmla="*/ 503813 w 601409"/>
              <a:gd name="connsiteY128" fmla="*/ 253733 h 553130"/>
              <a:gd name="connsiteX129" fmla="*/ 503813 w 601409"/>
              <a:gd name="connsiteY129" fmla="*/ 259467 h 553130"/>
              <a:gd name="connsiteX130" fmla="*/ 453580 w 601409"/>
              <a:gd name="connsiteY130" fmla="*/ 289571 h 553130"/>
              <a:gd name="connsiteX131" fmla="*/ 423440 w 601409"/>
              <a:gd name="connsiteY131" fmla="*/ 286704 h 553130"/>
              <a:gd name="connsiteX132" fmla="*/ 414829 w 601409"/>
              <a:gd name="connsiteY132" fmla="*/ 298172 h 553130"/>
              <a:gd name="connsiteX133" fmla="*/ 423440 w 601409"/>
              <a:gd name="connsiteY133" fmla="*/ 303907 h 553130"/>
              <a:gd name="connsiteX134" fmla="*/ 419135 w 601409"/>
              <a:gd name="connsiteY134" fmla="*/ 311074 h 553130"/>
              <a:gd name="connsiteX135" fmla="*/ 410523 w 601409"/>
              <a:gd name="connsiteY135" fmla="*/ 305340 h 553130"/>
              <a:gd name="connsiteX136" fmla="*/ 371772 w 601409"/>
              <a:gd name="connsiteY136" fmla="*/ 356947 h 553130"/>
              <a:gd name="connsiteX137" fmla="*/ 347373 w 601409"/>
              <a:gd name="connsiteY137" fmla="*/ 371282 h 553130"/>
              <a:gd name="connsiteX138" fmla="*/ 400477 w 601409"/>
              <a:gd name="connsiteY138" fmla="*/ 298172 h 553130"/>
              <a:gd name="connsiteX139" fmla="*/ 388995 w 601409"/>
              <a:gd name="connsiteY139" fmla="*/ 291005 h 553130"/>
              <a:gd name="connsiteX140" fmla="*/ 394736 w 601409"/>
              <a:gd name="connsiteY140" fmla="*/ 283837 h 553130"/>
              <a:gd name="connsiteX141" fmla="*/ 406217 w 601409"/>
              <a:gd name="connsiteY141" fmla="*/ 291005 h 553130"/>
              <a:gd name="connsiteX142" fmla="*/ 413394 w 601409"/>
              <a:gd name="connsiteY142" fmla="*/ 282404 h 553130"/>
              <a:gd name="connsiteX143" fmla="*/ 410523 w 601409"/>
              <a:gd name="connsiteY143" fmla="*/ 279537 h 553130"/>
              <a:gd name="connsiteX144" fmla="*/ 394736 w 601409"/>
              <a:gd name="connsiteY144" fmla="*/ 230797 h 553130"/>
              <a:gd name="connsiteX145" fmla="*/ 422005 w 601409"/>
              <a:gd name="connsiteY145" fmla="*/ 187791 h 553130"/>
              <a:gd name="connsiteX146" fmla="*/ 423440 w 601409"/>
              <a:gd name="connsiteY146" fmla="*/ 187791 h 553130"/>
              <a:gd name="connsiteX147" fmla="*/ 432052 w 601409"/>
              <a:gd name="connsiteY147" fmla="*/ 187791 h 553130"/>
              <a:gd name="connsiteX148" fmla="*/ 426311 w 601409"/>
              <a:gd name="connsiteY148" fmla="*/ 180624 h 553130"/>
              <a:gd name="connsiteX149" fmla="*/ 426311 w 601409"/>
              <a:gd name="connsiteY149" fmla="*/ 179190 h 553130"/>
              <a:gd name="connsiteX150" fmla="*/ 587057 w 601409"/>
              <a:gd name="connsiteY150" fmla="*/ 12902 h 55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01409" h="553130">
                <a:moveTo>
                  <a:pt x="116720" y="443443"/>
                </a:moveTo>
                <a:cubicBezTo>
                  <a:pt x="169572" y="444921"/>
                  <a:pt x="208890" y="466155"/>
                  <a:pt x="211045" y="467230"/>
                </a:cubicBezTo>
                <a:lnTo>
                  <a:pt x="206736" y="477264"/>
                </a:lnTo>
                <a:cubicBezTo>
                  <a:pt x="205300" y="477264"/>
                  <a:pt x="137793" y="441427"/>
                  <a:pt x="63106" y="460062"/>
                </a:cubicBezTo>
                <a:lnTo>
                  <a:pt x="60233" y="450028"/>
                </a:lnTo>
                <a:cubicBezTo>
                  <a:pt x="79982" y="444652"/>
                  <a:pt x="99103" y="442950"/>
                  <a:pt x="116720" y="443443"/>
                </a:cubicBezTo>
                <a:close/>
                <a:moveTo>
                  <a:pt x="116720" y="410776"/>
                </a:moveTo>
                <a:cubicBezTo>
                  <a:pt x="169572" y="412655"/>
                  <a:pt x="208890" y="434671"/>
                  <a:pt x="211045" y="435745"/>
                </a:cubicBezTo>
                <a:lnTo>
                  <a:pt x="206736" y="445768"/>
                </a:lnTo>
                <a:cubicBezTo>
                  <a:pt x="205300" y="445768"/>
                  <a:pt x="137793" y="408538"/>
                  <a:pt x="63106" y="428585"/>
                </a:cubicBezTo>
                <a:lnTo>
                  <a:pt x="60233" y="417130"/>
                </a:lnTo>
                <a:cubicBezTo>
                  <a:pt x="79982" y="411760"/>
                  <a:pt x="99103" y="410149"/>
                  <a:pt x="116720" y="410776"/>
                </a:cubicBezTo>
                <a:close/>
                <a:moveTo>
                  <a:pt x="116720" y="378843"/>
                </a:moveTo>
                <a:cubicBezTo>
                  <a:pt x="169572" y="380321"/>
                  <a:pt x="208890" y="401555"/>
                  <a:pt x="211045" y="402630"/>
                </a:cubicBezTo>
                <a:lnTo>
                  <a:pt x="206736" y="412664"/>
                </a:lnTo>
                <a:cubicBezTo>
                  <a:pt x="205300" y="412664"/>
                  <a:pt x="137793" y="376827"/>
                  <a:pt x="63106" y="395462"/>
                </a:cubicBezTo>
                <a:lnTo>
                  <a:pt x="60233" y="385428"/>
                </a:lnTo>
                <a:cubicBezTo>
                  <a:pt x="79982" y="380053"/>
                  <a:pt x="99103" y="378350"/>
                  <a:pt x="116720" y="378843"/>
                </a:cubicBezTo>
                <a:close/>
                <a:moveTo>
                  <a:pt x="116720" y="347347"/>
                </a:moveTo>
                <a:cubicBezTo>
                  <a:pt x="169572" y="348825"/>
                  <a:pt x="208890" y="370059"/>
                  <a:pt x="211045" y="371134"/>
                </a:cubicBezTo>
                <a:lnTo>
                  <a:pt x="206736" y="381168"/>
                </a:lnTo>
                <a:cubicBezTo>
                  <a:pt x="205300" y="381168"/>
                  <a:pt x="137793" y="345331"/>
                  <a:pt x="63106" y="363966"/>
                </a:cubicBezTo>
                <a:lnTo>
                  <a:pt x="60233" y="353932"/>
                </a:lnTo>
                <a:cubicBezTo>
                  <a:pt x="79982" y="348557"/>
                  <a:pt x="99103" y="346854"/>
                  <a:pt x="116720" y="347347"/>
                </a:cubicBezTo>
                <a:close/>
                <a:moveTo>
                  <a:pt x="329548" y="314250"/>
                </a:moveTo>
                <a:cubicBezTo>
                  <a:pt x="341555" y="313539"/>
                  <a:pt x="350157" y="314606"/>
                  <a:pt x="355892" y="315317"/>
                </a:cubicBezTo>
                <a:cubicBezTo>
                  <a:pt x="358760" y="315317"/>
                  <a:pt x="360193" y="315317"/>
                  <a:pt x="361627" y="316739"/>
                </a:cubicBezTo>
                <a:lnTo>
                  <a:pt x="361627" y="328119"/>
                </a:lnTo>
                <a:cubicBezTo>
                  <a:pt x="360193" y="328119"/>
                  <a:pt x="357326" y="326697"/>
                  <a:pt x="354458" y="326697"/>
                </a:cubicBezTo>
                <a:cubicBezTo>
                  <a:pt x="344422" y="325274"/>
                  <a:pt x="322917" y="322429"/>
                  <a:pt x="285640" y="333809"/>
                </a:cubicBezTo>
                <a:lnTo>
                  <a:pt x="282773" y="323851"/>
                </a:lnTo>
                <a:cubicBezTo>
                  <a:pt x="302128" y="317450"/>
                  <a:pt x="317540" y="314961"/>
                  <a:pt x="329548" y="314250"/>
                </a:cubicBezTo>
                <a:close/>
                <a:moveTo>
                  <a:pt x="116720" y="313300"/>
                </a:moveTo>
                <a:cubicBezTo>
                  <a:pt x="169572" y="315179"/>
                  <a:pt x="208890" y="337195"/>
                  <a:pt x="211045" y="338269"/>
                </a:cubicBezTo>
                <a:lnTo>
                  <a:pt x="206736" y="348292"/>
                </a:lnTo>
                <a:cubicBezTo>
                  <a:pt x="205300" y="348292"/>
                  <a:pt x="137793" y="311062"/>
                  <a:pt x="63106" y="331109"/>
                </a:cubicBezTo>
                <a:lnTo>
                  <a:pt x="60233" y="319654"/>
                </a:lnTo>
                <a:cubicBezTo>
                  <a:pt x="79982" y="314284"/>
                  <a:pt x="99103" y="312673"/>
                  <a:pt x="116720" y="313300"/>
                </a:cubicBezTo>
                <a:close/>
                <a:moveTo>
                  <a:pt x="333569" y="286264"/>
                </a:moveTo>
                <a:cubicBezTo>
                  <a:pt x="347748" y="285904"/>
                  <a:pt x="358877" y="287341"/>
                  <a:pt x="366056" y="288059"/>
                </a:cubicBezTo>
                <a:cubicBezTo>
                  <a:pt x="367492" y="288059"/>
                  <a:pt x="370364" y="288059"/>
                  <a:pt x="370364" y="288059"/>
                </a:cubicBezTo>
                <a:lnTo>
                  <a:pt x="370364" y="299555"/>
                </a:lnTo>
                <a:cubicBezTo>
                  <a:pt x="368928" y="299555"/>
                  <a:pt x="367492" y="299555"/>
                  <a:pt x="364620" y="299555"/>
                </a:cubicBezTo>
                <a:cubicBezTo>
                  <a:pt x="350261" y="298118"/>
                  <a:pt x="322979" y="293807"/>
                  <a:pt x="285645" y="305302"/>
                </a:cubicBezTo>
                <a:lnTo>
                  <a:pt x="282773" y="295244"/>
                </a:lnTo>
                <a:cubicBezTo>
                  <a:pt x="302158" y="288778"/>
                  <a:pt x="319389" y="286623"/>
                  <a:pt x="333569" y="286264"/>
                </a:cubicBezTo>
                <a:close/>
                <a:moveTo>
                  <a:pt x="116720" y="282976"/>
                </a:moveTo>
                <a:cubicBezTo>
                  <a:pt x="169572" y="284454"/>
                  <a:pt x="208890" y="305688"/>
                  <a:pt x="211045" y="306763"/>
                </a:cubicBezTo>
                <a:lnTo>
                  <a:pt x="206736" y="316797"/>
                </a:lnTo>
                <a:cubicBezTo>
                  <a:pt x="205300" y="316797"/>
                  <a:pt x="137793" y="280960"/>
                  <a:pt x="63106" y="299595"/>
                </a:cubicBezTo>
                <a:lnTo>
                  <a:pt x="60233" y="289561"/>
                </a:lnTo>
                <a:cubicBezTo>
                  <a:pt x="79982" y="284186"/>
                  <a:pt x="99103" y="282483"/>
                  <a:pt x="116720" y="282976"/>
                </a:cubicBezTo>
                <a:close/>
                <a:moveTo>
                  <a:pt x="333536" y="256138"/>
                </a:moveTo>
                <a:cubicBezTo>
                  <a:pt x="347707" y="255780"/>
                  <a:pt x="358828" y="257213"/>
                  <a:pt x="366003" y="257930"/>
                </a:cubicBezTo>
                <a:cubicBezTo>
                  <a:pt x="367438" y="257930"/>
                  <a:pt x="370308" y="257930"/>
                  <a:pt x="371743" y="259363"/>
                </a:cubicBezTo>
                <a:lnTo>
                  <a:pt x="370308" y="270831"/>
                </a:lnTo>
                <a:cubicBezTo>
                  <a:pt x="368873" y="270831"/>
                  <a:pt x="367438" y="269398"/>
                  <a:pt x="364568" y="269398"/>
                </a:cubicBezTo>
                <a:cubicBezTo>
                  <a:pt x="350218" y="267964"/>
                  <a:pt x="322953" y="265097"/>
                  <a:pt x="285643" y="276565"/>
                </a:cubicBezTo>
                <a:lnTo>
                  <a:pt x="282773" y="265097"/>
                </a:lnTo>
                <a:cubicBezTo>
                  <a:pt x="302146" y="258647"/>
                  <a:pt x="319366" y="256496"/>
                  <a:pt x="333536" y="256138"/>
                </a:cubicBezTo>
                <a:close/>
                <a:moveTo>
                  <a:pt x="116720" y="249871"/>
                </a:moveTo>
                <a:cubicBezTo>
                  <a:pt x="169572" y="251349"/>
                  <a:pt x="208890" y="272583"/>
                  <a:pt x="211045" y="273658"/>
                </a:cubicBezTo>
                <a:lnTo>
                  <a:pt x="206736" y="283692"/>
                </a:lnTo>
                <a:cubicBezTo>
                  <a:pt x="205300" y="283692"/>
                  <a:pt x="137793" y="247855"/>
                  <a:pt x="63106" y="266490"/>
                </a:cubicBezTo>
                <a:lnTo>
                  <a:pt x="60233" y="256456"/>
                </a:lnTo>
                <a:cubicBezTo>
                  <a:pt x="79982" y="251081"/>
                  <a:pt x="99103" y="249378"/>
                  <a:pt x="116720" y="249871"/>
                </a:cubicBezTo>
                <a:close/>
                <a:moveTo>
                  <a:pt x="114841" y="199115"/>
                </a:moveTo>
                <a:cubicBezTo>
                  <a:pt x="78953" y="199115"/>
                  <a:pt x="48807" y="207715"/>
                  <a:pt x="38759" y="212015"/>
                </a:cubicBezTo>
                <a:lnTo>
                  <a:pt x="38759" y="500099"/>
                </a:lnTo>
                <a:cubicBezTo>
                  <a:pt x="57421" y="491500"/>
                  <a:pt x="78953" y="488633"/>
                  <a:pt x="103357" y="488633"/>
                </a:cubicBezTo>
                <a:cubicBezTo>
                  <a:pt x="166520" y="488633"/>
                  <a:pt x="228247" y="511566"/>
                  <a:pt x="246908" y="518732"/>
                </a:cubicBezTo>
                <a:lnTo>
                  <a:pt x="246908" y="405504"/>
                </a:lnTo>
                <a:lnTo>
                  <a:pt x="238295" y="414104"/>
                </a:lnTo>
                <a:lnTo>
                  <a:pt x="238295" y="242113"/>
                </a:lnTo>
                <a:cubicBezTo>
                  <a:pt x="203843" y="214881"/>
                  <a:pt x="163649" y="199115"/>
                  <a:pt x="114841" y="199115"/>
                </a:cubicBezTo>
                <a:close/>
                <a:moveTo>
                  <a:pt x="114841" y="186216"/>
                </a:moveTo>
                <a:cubicBezTo>
                  <a:pt x="167955" y="186216"/>
                  <a:pt x="212456" y="201982"/>
                  <a:pt x="248344" y="232080"/>
                </a:cubicBezTo>
                <a:cubicBezTo>
                  <a:pt x="285667" y="201982"/>
                  <a:pt x="330168" y="186216"/>
                  <a:pt x="381847" y="186216"/>
                </a:cubicBezTo>
                <a:cubicBezTo>
                  <a:pt x="390460" y="186216"/>
                  <a:pt x="397638" y="186216"/>
                  <a:pt x="404815" y="186216"/>
                </a:cubicBezTo>
                <a:lnTo>
                  <a:pt x="394766" y="200549"/>
                </a:lnTo>
                <a:cubicBezTo>
                  <a:pt x="390460" y="200549"/>
                  <a:pt x="386153" y="199115"/>
                  <a:pt x="381847" y="199115"/>
                </a:cubicBezTo>
                <a:cubicBezTo>
                  <a:pt x="334475" y="199115"/>
                  <a:pt x="292845" y="214881"/>
                  <a:pt x="259828" y="242113"/>
                </a:cubicBezTo>
                <a:lnTo>
                  <a:pt x="259828" y="414104"/>
                </a:lnTo>
                <a:lnTo>
                  <a:pt x="251215" y="405504"/>
                </a:lnTo>
                <a:lnTo>
                  <a:pt x="251215" y="518732"/>
                </a:lnTo>
                <a:cubicBezTo>
                  <a:pt x="268441" y="511566"/>
                  <a:pt x="328733" y="487200"/>
                  <a:pt x="390460" y="487200"/>
                </a:cubicBezTo>
                <a:cubicBezTo>
                  <a:pt x="416299" y="487200"/>
                  <a:pt x="439267" y="491500"/>
                  <a:pt x="459365" y="500099"/>
                </a:cubicBezTo>
                <a:lnTo>
                  <a:pt x="459365" y="302310"/>
                </a:lnTo>
                <a:cubicBezTo>
                  <a:pt x="459365" y="302310"/>
                  <a:pt x="480897" y="298010"/>
                  <a:pt x="493817" y="289411"/>
                </a:cubicBezTo>
                <a:lnTo>
                  <a:pt x="493817" y="543097"/>
                </a:lnTo>
                <a:lnTo>
                  <a:pt x="279925" y="543097"/>
                </a:lnTo>
                <a:cubicBezTo>
                  <a:pt x="272748" y="548830"/>
                  <a:pt x="261264" y="553130"/>
                  <a:pt x="249780" y="553130"/>
                </a:cubicBezTo>
                <a:cubicBezTo>
                  <a:pt x="236860" y="553130"/>
                  <a:pt x="225376" y="548830"/>
                  <a:pt x="218198" y="543097"/>
                </a:cubicBezTo>
                <a:lnTo>
                  <a:pt x="0" y="543097"/>
                </a:lnTo>
                <a:lnTo>
                  <a:pt x="0" y="246413"/>
                </a:lnTo>
                <a:cubicBezTo>
                  <a:pt x="0" y="239247"/>
                  <a:pt x="8613" y="233514"/>
                  <a:pt x="24404" y="230647"/>
                </a:cubicBezTo>
                <a:lnTo>
                  <a:pt x="24404" y="201982"/>
                </a:lnTo>
                <a:lnTo>
                  <a:pt x="28710" y="200549"/>
                </a:lnTo>
                <a:cubicBezTo>
                  <a:pt x="30146" y="199115"/>
                  <a:pt x="66034" y="186216"/>
                  <a:pt x="114841" y="186216"/>
                </a:cubicBezTo>
                <a:close/>
                <a:moveTo>
                  <a:pt x="542564" y="65942"/>
                </a:moveTo>
                <a:cubicBezTo>
                  <a:pt x="486590" y="116115"/>
                  <a:pt x="439228" y="163421"/>
                  <a:pt x="436357" y="176323"/>
                </a:cubicBezTo>
                <a:lnTo>
                  <a:pt x="453580" y="199259"/>
                </a:lnTo>
                <a:lnTo>
                  <a:pt x="423440" y="199259"/>
                </a:lnTo>
                <a:cubicBezTo>
                  <a:pt x="419135" y="202127"/>
                  <a:pt x="404782" y="223629"/>
                  <a:pt x="404782" y="243699"/>
                </a:cubicBezTo>
                <a:cubicBezTo>
                  <a:pt x="403347" y="255167"/>
                  <a:pt x="407653" y="265201"/>
                  <a:pt x="416264" y="270935"/>
                </a:cubicBezTo>
                <a:cubicBezTo>
                  <a:pt x="417699" y="272369"/>
                  <a:pt x="419135" y="272369"/>
                  <a:pt x="419135" y="272369"/>
                </a:cubicBezTo>
                <a:lnTo>
                  <a:pt x="420570" y="270935"/>
                </a:lnTo>
                <a:lnTo>
                  <a:pt x="510989" y="146219"/>
                </a:lnTo>
                <a:lnTo>
                  <a:pt x="513860" y="147653"/>
                </a:lnTo>
                <a:lnTo>
                  <a:pt x="430616" y="276670"/>
                </a:lnTo>
                <a:lnTo>
                  <a:pt x="429181" y="278103"/>
                </a:lnTo>
                <a:cubicBezTo>
                  <a:pt x="436357" y="279537"/>
                  <a:pt x="443534" y="279537"/>
                  <a:pt x="450710" y="278103"/>
                </a:cubicBezTo>
                <a:cubicBezTo>
                  <a:pt x="472238" y="275236"/>
                  <a:pt x="489461" y="260901"/>
                  <a:pt x="492331" y="256600"/>
                </a:cubicBezTo>
                <a:lnTo>
                  <a:pt x="486590" y="230797"/>
                </a:lnTo>
                <a:lnTo>
                  <a:pt x="509554" y="237965"/>
                </a:lnTo>
                <a:cubicBezTo>
                  <a:pt x="518166" y="227930"/>
                  <a:pt x="541129" y="159121"/>
                  <a:pt x="564093" y="83144"/>
                </a:cubicBezTo>
                <a:lnTo>
                  <a:pt x="546870" y="88878"/>
                </a:lnTo>
                <a:close/>
                <a:moveTo>
                  <a:pt x="579881" y="32971"/>
                </a:moveTo>
                <a:cubicBezTo>
                  <a:pt x="569834" y="41572"/>
                  <a:pt x="558352" y="51607"/>
                  <a:pt x="548305" y="60208"/>
                </a:cubicBezTo>
                <a:lnTo>
                  <a:pt x="552611" y="78844"/>
                </a:lnTo>
                <a:lnTo>
                  <a:pt x="566963" y="74543"/>
                </a:lnTo>
                <a:cubicBezTo>
                  <a:pt x="571269" y="60208"/>
                  <a:pt x="575575" y="47306"/>
                  <a:pt x="579881" y="32971"/>
                </a:cubicBezTo>
                <a:close/>
                <a:moveTo>
                  <a:pt x="601409" y="0"/>
                </a:moveTo>
                <a:lnTo>
                  <a:pt x="595668" y="18636"/>
                </a:lnTo>
                <a:cubicBezTo>
                  <a:pt x="595668" y="18636"/>
                  <a:pt x="578445" y="74543"/>
                  <a:pt x="561223" y="130450"/>
                </a:cubicBezTo>
                <a:cubicBezTo>
                  <a:pt x="523906" y="247999"/>
                  <a:pt x="516730" y="249433"/>
                  <a:pt x="510989" y="249433"/>
                </a:cubicBezTo>
                <a:lnTo>
                  <a:pt x="508119" y="249433"/>
                </a:lnTo>
                <a:lnTo>
                  <a:pt x="502378" y="247999"/>
                </a:lnTo>
                <a:lnTo>
                  <a:pt x="503813" y="253733"/>
                </a:lnTo>
                <a:cubicBezTo>
                  <a:pt x="503813" y="255167"/>
                  <a:pt x="505248" y="258034"/>
                  <a:pt x="503813" y="259467"/>
                </a:cubicBezTo>
                <a:cubicBezTo>
                  <a:pt x="499508" y="269502"/>
                  <a:pt x="476544" y="285271"/>
                  <a:pt x="453580" y="289571"/>
                </a:cubicBezTo>
                <a:cubicBezTo>
                  <a:pt x="442098" y="291005"/>
                  <a:pt x="432052" y="289571"/>
                  <a:pt x="423440" y="286704"/>
                </a:cubicBezTo>
                <a:lnTo>
                  <a:pt x="414829" y="298172"/>
                </a:lnTo>
                <a:lnTo>
                  <a:pt x="423440" y="303907"/>
                </a:lnTo>
                <a:lnTo>
                  <a:pt x="419135" y="311074"/>
                </a:lnTo>
                <a:lnTo>
                  <a:pt x="410523" y="305340"/>
                </a:lnTo>
                <a:lnTo>
                  <a:pt x="371772" y="356947"/>
                </a:lnTo>
                <a:lnTo>
                  <a:pt x="347373" y="371282"/>
                </a:lnTo>
                <a:lnTo>
                  <a:pt x="400477" y="298172"/>
                </a:lnTo>
                <a:lnTo>
                  <a:pt x="388995" y="291005"/>
                </a:lnTo>
                <a:lnTo>
                  <a:pt x="394736" y="283837"/>
                </a:lnTo>
                <a:lnTo>
                  <a:pt x="406217" y="291005"/>
                </a:lnTo>
                <a:lnTo>
                  <a:pt x="413394" y="282404"/>
                </a:lnTo>
                <a:cubicBezTo>
                  <a:pt x="411958" y="280970"/>
                  <a:pt x="410523" y="280970"/>
                  <a:pt x="410523" y="279537"/>
                </a:cubicBezTo>
                <a:cubicBezTo>
                  <a:pt x="394736" y="269502"/>
                  <a:pt x="390430" y="252300"/>
                  <a:pt x="394736" y="230797"/>
                </a:cubicBezTo>
                <a:cubicBezTo>
                  <a:pt x="400477" y="212161"/>
                  <a:pt x="413394" y="189225"/>
                  <a:pt x="422005" y="187791"/>
                </a:cubicBezTo>
                <a:lnTo>
                  <a:pt x="423440" y="187791"/>
                </a:lnTo>
                <a:lnTo>
                  <a:pt x="432052" y="187791"/>
                </a:lnTo>
                <a:lnTo>
                  <a:pt x="426311" y="180624"/>
                </a:lnTo>
                <a:lnTo>
                  <a:pt x="426311" y="179190"/>
                </a:lnTo>
                <a:cubicBezTo>
                  <a:pt x="423440" y="154820"/>
                  <a:pt x="548305" y="45873"/>
                  <a:pt x="587057" y="129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graphicFrame>
        <p:nvGraphicFramePr>
          <p:cNvPr id="21" name="图示 20"/>
          <p:cNvGraphicFramePr/>
          <p:nvPr userDrawn="1"/>
        </p:nvGraphicFramePr>
        <p:xfrm>
          <a:off x="2049379" y="1623335"/>
          <a:ext cx="8093242" cy="4014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文本占位符 23"/>
          <p:cNvSpPr>
            <a:spLocks noGrp="1"/>
          </p:cNvSpPr>
          <p:nvPr>
            <p:ph type="body" sz="quarter" idx="13" hasCustomPrompt="1"/>
          </p:nvPr>
        </p:nvSpPr>
        <p:spPr>
          <a:xfrm>
            <a:off x="2180504" y="1763984"/>
            <a:ext cx="583723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25" name="文本占位符 23"/>
          <p:cNvSpPr>
            <a:spLocks noGrp="1"/>
          </p:cNvSpPr>
          <p:nvPr>
            <p:ph type="body" sz="quarter" idx="14" hasCustomPrompt="1"/>
          </p:nvPr>
        </p:nvSpPr>
        <p:spPr>
          <a:xfrm>
            <a:off x="2774183" y="3181356"/>
            <a:ext cx="583723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26" name="文本占位符 23"/>
          <p:cNvSpPr>
            <a:spLocks noGrp="1"/>
          </p:cNvSpPr>
          <p:nvPr>
            <p:ph type="body" sz="quarter" idx="15" hasCustomPrompt="1"/>
          </p:nvPr>
        </p:nvSpPr>
        <p:spPr>
          <a:xfrm>
            <a:off x="3376613" y="4608524"/>
            <a:ext cx="583723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
        <p:nvSpPr>
          <p:cNvPr id="15" name="矩形 14"/>
          <p:cNvSpPr/>
          <p:nvPr userDrawn="1"/>
        </p:nvSpPr>
        <p:spPr>
          <a:xfrm>
            <a:off x="0" y="1755260"/>
            <a:ext cx="12192000" cy="3492708"/>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ym typeface="+mn-lt"/>
            </a:endParaRPr>
          </a:p>
        </p:txBody>
      </p:sp>
      <p:sp>
        <p:nvSpPr>
          <p:cNvPr id="16" name="iconfont-11825-5646600"/>
          <p:cNvSpPr/>
          <p:nvPr userDrawn="1"/>
        </p:nvSpPr>
        <p:spPr>
          <a:xfrm>
            <a:off x="1076133" y="2067776"/>
            <a:ext cx="577864" cy="609685"/>
          </a:xfrm>
          <a:custGeom>
            <a:avLst/>
            <a:gdLst>
              <a:gd name="connsiteX0" fmla="*/ 36430 w 257269"/>
              <a:gd name="connsiteY0" fmla="*/ 42268 h 271436"/>
              <a:gd name="connsiteX1" fmla="*/ 35812 w 257269"/>
              <a:gd name="connsiteY1" fmla="*/ 44007 h 271436"/>
              <a:gd name="connsiteX2" fmla="*/ 35812 w 257269"/>
              <a:gd name="connsiteY2" fmla="*/ 159819 h 271436"/>
              <a:gd name="connsiteX3" fmla="*/ 221479 w 257269"/>
              <a:gd name="connsiteY3" fmla="*/ 159819 h 271436"/>
              <a:gd name="connsiteX4" fmla="*/ 221479 w 257269"/>
              <a:gd name="connsiteY4" fmla="*/ 42268 h 271436"/>
              <a:gd name="connsiteX5" fmla="*/ 216659 w 257269"/>
              <a:gd name="connsiteY5" fmla="*/ 36305 h 271436"/>
              <a:gd name="connsiteX6" fmla="*/ 225575 w 257269"/>
              <a:gd name="connsiteY6" fmla="*/ 38132 h 271436"/>
              <a:gd name="connsiteX7" fmla="*/ 227353 w 257269"/>
              <a:gd name="connsiteY7" fmla="*/ 68708 h 271436"/>
              <a:gd name="connsiteX8" fmla="*/ 227353 w 257269"/>
              <a:gd name="connsiteY8" fmla="*/ 133340 h 271436"/>
              <a:gd name="connsiteX9" fmla="*/ 225575 w 257269"/>
              <a:gd name="connsiteY9" fmla="*/ 163916 h 271436"/>
              <a:gd name="connsiteX10" fmla="*/ 178009 w 257269"/>
              <a:gd name="connsiteY10" fmla="*/ 165694 h 271436"/>
              <a:gd name="connsiteX11" fmla="*/ 54630 w 257269"/>
              <a:gd name="connsiteY11" fmla="*/ 165694 h 271436"/>
              <a:gd name="connsiteX12" fmla="*/ 31716 w 257269"/>
              <a:gd name="connsiteY12" fmla="*/ 163916 h 271436"/>
              <a:gd name="connsiteX13" fmla="*/ 29939 w 257269"/>
              <a:gd name="connsiteY13" fmla="*/ 132760 h 271436"/>
              <a:gd name="connsiteX14" fmla="*/ 29939 w 257269"/>
              <a:gd name="connsiteY14" fmla="*/ 66930 h 271436"/>
              <a:gd name="connsiteX15" fmla="*/ 32875 w 257269"/>
              <a:gd name="connsiteY15" fmla="*/ 36972 h 271436"/>
              <a:gd name="connsiteX16" fmla="*/ 203859 w 257269"/>
              <a:gd name="connsiteY16" fmla="*/ 36392 h 271436"/>
              <a:gd name="connsiteX17" fmla="*/ 216659 w 257269"/>
              <a:gd name="connsiteY17" fmla="*/ 36305 h 271436"/>
              <a:gd name="connsiteX18" fmla="*/ 229587 w 257269"/>
              <a:gd name="connsiteY18" fmla="*/ 15211 h 271436"/>
              <a:gd name="connsiteX19" fmla="*/ 215003 w 257269"/>
              <a:gd name="connsiteY19" fmla="*/ 15264 h 271436"/>
              <a:gd name="connsiteX20" fmla="*/ 19395 w 257269"/>
              <a:gd name="connsiteY20" fmla="*/ 15882 h 271436"/>
              <a:gd name="connsiteX21" fmla="*/ 15261 w 257269"/>
              <a:gd name="connsiteY21" fmla="*/ 34663 h 271436"/>
              <a:gd name="connsiteX22" fmla="*/ 15261 w 257269"/>
              <a:gd name="connsiteY22" fmla="*/ 151021 h 271436"/>
              <a:gd name="connsiteX23" fmla="*/ 17617 w 257269"/>
              <a:gd name="connsiteY23" fmla="*/ 195655 h 271436"/>
              <a:gd name="connsiteX24" fmla="*/ 43464 w 257269"/>
              <a:gd name="connsiteY24" fmla="*/ 198012 h 271436"/>
              <a:gd name="connsiteX25" fmla="*/ 213225 w 257269"/>
              <a:gd name="connsiteY25" fmla="*/ 198012 h 271436"/>
              <a:gd name="connsiteX26" fmla="*/ 239652 w 257269"/>
              <a:gd name="connsiteY26" fmla="*/ 195655 h 271436"/>
              <a:gd name="connsiteX27" fmla="*/ 242008 w 257269"/>
              <a:gd name="connsiteY27" fmla="*/ 152760 h 271436"/>
              <a:gd name="connsiteX28" fmla="*/ 242008 w 257269"/>
              <a:gd name="connsiteY28" fmla="*/ 61097 h 271436"/>
              <a:gd name="connsiteX29" fmla="*/ 239652 w 257269"/>
              <a:gd name="connsiteY29" fmla="*/ 17621 h 271436"/>
              <a:gd name="connsiteX30" fmla="*/ 229587 w 257269"/>
              <a:gd name="connsiteY30" fmla="*/ 15211 h 271436"/>
              <a:gd name="connsiteX31" fmla="*/ 236742 w 257269"/>
              <a:gd name="connsiteY31" fmla="*/ 0 h 271436"/>
              <a:gd name="connsiteX32" fmla="*/ 257269 w 257269"/>
              <a:gd name="connsiteY32" fmla="*/ 0 h 271436"/>
              <a:gd name="connsiteX33" fmla="*/ 257269 w 257269"/>
              <a:gd name="connsiteY33" fmla="*/ 20527 h 271436"/>
              <a:gd name="connsiteX34" fmla="*/ 236742 w 257269"/>
              <a:gd name="connsiteY34" fmla="*/ 0 h 271436"/>
              <a:gd name="connsiteX35" fmla="*/ 20554 w 257269"/>
              <a:gd name="connsiteY35" fmla="*/ 0 h 271436"/>
              <a:gd name="connsiteX36" fmla="*/ 236715 w 257269"/>
              <a:gd name="connsiteY36" fmla="*/ 0 h 271436"/>
              <a:gd name="connsiteX37" fmla="*/ 257269 w 257269"/>
              <a:gd name="connsiteY37" fmla="*/ 20558 h 271436"/>
              <a:gd name="connsiteX38" fmla="*/ 257269 w 257269"/>
              <a:gd name="connsiteY38" fmla="*/ 192718 h 271436"/>
              <a:gd name="connsiteX39" fmla="*/ 160953 w 257269"/>
              <a:gd name="connsiteY39" fmla="*/ 213277 h 271436"/>
              <a:gd name="connsiteX40" fmla="*/ 160373 w 257269"/>
              <a:gd name="connsiteY40" fmla="*/ 248520 h 271436"/>
              <a:gd name="connsiteX41" fmla="*/ 210869 w 257269"/>
              <a:gd name="connsiteY41" fmla="*/ 264403 h 271436"/>
              <a:gd name="connsiteX42" fmla="*/ 205576 w 257269"/>
              <a:gd name="connsiteY42" fmla="*/ 271436 h 271436"/>
              <a:gd name="connsiteX43" fmla="*/ 57566 w 257269"/>
              <a:gd name="connsiteY43" fmla="*/ 271436 h 271436"/>
              <a:gd name="connsiteX44" fmla="*/ 52273 w 257269"/>
              <a:gd name="connsiteY44" fmla="*/ 265562 h 271436"/>
              <a:gd name="connsiteX45" fmla="*/ 102807 w 257269"/>
              <a:gd name="connsiteY45" fmla="*/ 249139 h 271436"/>
              <a:gd name="connsiteX46" fmla="*/ 102807 w 257269"/>
              <a:gd name="connsiteY46" fmla="*/ 213857 h 271436"/>
              <a:gd name="connsiteX47" fmla="*/ 57566 w 257269"/>
              <a:gd name="connsiteY47" fmla="*/ 213277 h 271436"/>
              <a:gd name="connsiteX48" fmla="*/ 0 w 257269"/>
              <a:gd name="connsiteY48" fmla="*/ 192718 h 271436"/>
              <a:gd name="connsiteX49" fmla="*/ 0 w 257269"/>
              <a:gd name="connsiteY49" fmla="*/ 20558 h 271436"/>
              <a:gd name="connsiteX50" fmla="*/ 20554 w 257269"/>
              <a:gd name="connsiteY50" fmla="*/ 0 h 271436"/>
              <a:gd name="connsiteX51" fmla="*/ 0 w 257269"/>
              <a:gd name="connsiteY51" fmla="*/ 0 h 271436"/>
              <a:gd name="connsiteX52" fmla="*/ 20527 w 257269"/>
              <a:gd name="connsiteY52" fmla="*/ 0 h 271436"/>
              <a:gd name="connsiteX53" fmla="*/ 0 w 257269"/>
              <a:gd name="connsiteY53" fmla="*/ 20527 h 27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7269" h="271436">
                <a:moveTo>
                  <a:pt x="36430" y="42268"/>
                </a:moveTo>
                <a:cubicBezTo>
                  <a:pt x="35735" y="42345"/>
                  <a:pt x="35773" y="43195"/>
                  <a:pt x="35812" y="44007"/>
                </a:cubicBezTo>
                <a:lnTo>
                  <a:pt x="35812" y="159819"/>
                </a:lnTo>
                <a:lnTo>
                  <a:pt x="221479" y="159819"/>
                </a:lnTo>
                <a:lnTo>
                  <a:pt x="221479" y="42268"/>
                </a:lnTo>
                <a:close/>
                <a:moveTo>
                  <a:pt x="216659" y="36305"/>
                </a:moveTo>
                <a:cubicBezTo>
                  <a:pt x="220803" y="36421"/>
                  <a:pt x="224300" y="36856"/>
                  <a:pt x="225575" y="38132"/>
                </a:cubicBezTo>
                <a:cubicBezTo>
                  <a:pt x="229478" y="42036"/>
                  <a:pt x="227353" y="60745"/>
                  <a:pt x="227353" y="68708"/>
                </a:cubicBezTo>
                <a:lnTo>
                  <a:pt x="227353" y="133340"/>
                </a:lnTo>
                <a:cubicBezTo>
                  <a:pt x="227353" y="141110"/>
                  <a:pt x="229980" y="159548"/>
                  <a:pt x="225575" y="163916"/>
                </a:cubicBezTo>
                <a:cubicBezTo>
                  <a:pt x="221131" y="168400"/>
                  <a:pt x="186819" y="165694"/>
                  <a:pt x="178009" y="165694"/>
                </a:cubicBezTo>
                <a:lnTo>
                  <a:pt x="54630" y="165694"/>
                </a:lnTo>
                <a:cubicBezTo>
                  <a:pt x="46747" y="165694"/>
                  <a:pt x="34421" y="166622"/>
                  <a:pt x="31716" y="163916"/>
                </a:cubicBezTo>
                <a:cubicBezTo>
                  <a:pt x="28007" y="160205"/>
                  <a:pt x="29939" y="141612"/>
                  <a:pt x="29939" y="132760"/>
                </a:cubicBezTo>
                <a:lnTo>
                  <a:pt x="29939" y="66930"/>
                </a:lnTo>
                <a:cubicBezTo>
                  <a:pt x="29939" y="56184"/>
                  <a:pt x="27852" y="44819"/>
                  <a:pt x="32875" y="36972"/>
                </a:cubicBezTo>
                <a:cubicBezTo>
                  <a:pt x="88672" y="35889"/>
                  <a:pt x="145705" y="36392"/>
                  <a:pt x="203859" y="36392"/>
                </a:cubicBezTo>
                <a:cubicBezTo>
                  <a:pt x="207723" y="36392"/>
                  <a:pt x="212515" y="36189"/>
                  <a:pt x="216659" y="36305"/>
                </a:cubicBezTo>
                <a:close/>
                <a:moveTo>
                  <a:pt x="229587" y="15211"/>
                </a:moveTo>
                <a:cubicBezTo>
                  <a:pt x="224999" y="15032"/>
                  <a:pt x="219658" y="15264"/>
                  <a:pt x="215003" y="15264"/>
                </a:cubicBezTo>
                <a:cubicBezTo>
                  <a:pt x="148821" y="15264"/>
                  <a:pt x="83181" y="14800"/>
                  <a:pt x="19395" y="15882"/>
                </a:cubicBezTo>
                <a:cubicBezTo>
                  <a:pt x="13638" y="20172"/>
                  <a:pt x="15261" y="28133"/>
                  <a:pt x="15261" y="34663"/>
                </a:cubicBezTo>
                <a:lnTo>
                  <a:pt x="15261" y="151021"/>
                </a:lnTo>
                <a:cubicBezTo>
                  <a:pt x="15261" y="160644"/>
                  <a:pt x="12363" y="190400"/>
                  <a:pt x="17617" y="195655"/>
                </a:cubicBezTo>
                <a:cubicBezTo>
                  <a:pt x="20979" y="199017"/>
                  <a:pt x="34231" y="198012"/>
                  <a:pt x="43464" y="198012"/>
                </a:cubicBezTo>
                <a:lnTo>
                  <a:pt x="213225" y="198012"/>
                </a:lnTo>
                <a:cubicBezTo>
                  <a:pt x="221493" y="198012"/>
                  <a:pt x="236290" y="199017"/>
                  <a:pt x="239652" y="195655"/>
                </a:cubicBezTo>
                <a:cubicBezTo>
                  <a:pt x="244790" y="190516"/>
                  <a:pt x="242008" y="163542"/>
                  <a:pt x="242008" y="152760"/>
                </a:cubicBezTo>
                <a:lnTo>
                  <a:pt x="242008" y="61097"/>
                </a:lnTo>
                <a:cubicBezTo>
                  <a:pt x="242008" y="49426"/>
                  <a:pt x="244945" y="22916"/>
                  <a:pt x="239652" y="17621"/>
                </a:cubicBezTo>
                <a:cubicBezTo>
                  <a:pt x="238010" y="15979"/>
                  <a:pt x="234175" y="15390"/>
                  <a:pt x="229587" y="15211"/>
                </a:cubicBezTo>
                <a:close/>
                <a:moveTo>
                  <a:pt x="236742" y="0"/>
                </a:moveTo>
                <a:lnTo>
                  <a:pt x="257269" y="0"/>
                </a:lnTo>
                <a:lnTo>
                  <a:pt x="257269" y="20527"/>
                </a:lnTo>
                <a:cubicBezTo>
                  <a:pt x="254877" y="9260"/>
                  <a:pt x="248047" y="2392"/>
                  <a:pt x="236742" y="0"/>
                </a:cubicBezTo>
                <a:close/>
                <a:moveTo>
                  <a:pt x="20554" y="0"/>
                </a:moveTo>
                <a:lnTo>
                  <a:pt x="236715" y="0"/>
                </a:lnTo>
                <a:cubicBezTo>
                  <a:pt x="248035" y="2396"/>
                  <a:pt x="254874" y="9274"/>
                  <a:pt x="257269" y="20558"/>
                </a:cubicBezTo>
                <a:lnTo>
                  <a:pt x="257269" y="192718"/>
                </a:lnTo>
                <a:cubicBezTo>
                  <a:pt x="252092" y="226493"/>
                  <a:pt x="195531" y="208910"/>
                  <a:pt x="160953" y="213277"/>
                </a:cubicBezTo>
                <a:cubicBezTo>
                  <a:pt x="159562" y="223865"/>
                  <a:pt x="160759" y="236966"/>
                  <a:pt x="160373" y="248520"/>
                </a:cubicBezTo>
                <a:cubicBezTo>
                  <a:pt x="172273" y="252848"/>
                  <a:pt x="212376" y="248327"/>
                  <a:pt x="210869" y="264403"/>
                </a:cubicBezTo>
                <a:cubicBezTo>
                  <a:pt x="210521" y="268074"/>
                  <a:pt x="208705" y="269504"/>
                  <a:pt x="205576" y="271436"/>
                </a:cubicBezTo>
                <a:lnTo>
                  <a:pt x="57566" y="271436"/>
                </a:lnTo>
                <a:cubicBezTo>
                  <a:pt x="54900" y="269659"/>
                  <a:pt x="52814" y="268383"/>
                  <a:pt x="52273" y="265562"/>
                </a:cubicBezTo>
                <a:cubicBezTo>
                  <a:pt x="48873" y="247979"/>
                  <a:pt x="91719" y="252887"/>
                  <a:pt x="102807" y="249139"/>
                </a:cubicBezTo>
                <a:lnTo>
                  <a:pt x="102807" y="213857"/>
                </a:lnTo>
                <a:cubicBezTo>
                  <a:pt x="90328" y="212813"/>
                  <a:pt x="73986" y="213277"/>
                  <a:pt x="57566" y="213277"/>
                </a:cubicBezTo>
                <a:cubicBezTo>
                  <a:pt x="28513" y="213277"/>
                  <a:pt x="3168" y="216948"/>
                  <a:pt x="0" y="192718"/>
                </a:cubicBezTo>
                <a:lnTo>
                  <a:pt x="0" y="20558"/>
                </a:lnTo>
                <a:cubicBezTo>
                  <a:pt x="2395" y="9274"/>
                  <a:pt x="9234" y="2396"/>
                  <a:pt x="20554" y="0"/>
                </a:cubicBezTo>
                <a:close/>
                <a:moveTo>
                  <a:pt x="0" y="0"/>
                </a:moveTo>
                <a:lnTo>
                  <a:pt x="20527" y="0"/>
                </a:lnTo>
                <a:cubicBezTo>
                  <a:pt x="9222" y="2392"/>
                  <a:pt x="2392" y="9260"/>
                  <a:pt x="0" y="205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17" name="iconfont-11825-5646604"/>
          <p:cNvSpPr/>
          <p:nvPr userDrawn="1"/>
        </p:nvSpPr>
        <p:spPr>
          <a:xfrm>
            <a:off x="4113963" y="2107307"/>
            <a:ext cx="405367" cy="609685"/>
          </a:xfrm>
          <a:custGeom>
            <a:avLst/>
            <a:gdLst>
              <a:gd name="connsiteX0" fmla="*/ 128835 w 225950"/>
              <a:gd name="connsiteY0" fmla="*/ 299982 h 339836"/>
              <a:gd name="connsiteX1" fmla="*/ 97115 w 225950"/>
              <a:gd name="connsiteY1" fmla="*/ 302633 h 339836"/>
              <a:gd name="connsiteX2" fmla="*/ 117581 w 225950"/>
              <a:gd name="connsiteY2" fmla="*/ 322453 h 339836"/>
              <a:gd name="connsiteX3" fmla="*/ 128835 w 225950"/>
              <a:gd name="connsiteY3" fmla="*/ 299982 h 339836"/>
              <a:gd name="connsiteX4" fmla="*/ 138742 w 225950"/>
              <a:gd name="connsiteY4" fmla="*/ 276208 h 339836"/>
              <a:gd name="connsiteX5" fmla="*/ 89207 w 225950"/>
              <a:gd name="connsiteY5" fmla="*/ 280815 h 339836"/>
              <a:gd name="connsiteX6" fmla="*/ 94464 w 225950"/>
              <a:gd name="connsiteY6" fmla="*/ 296027 h 339836"/>
              <a:gd name="connsiteX7" fmla="*/ 131486 w 225950"/>
              <a:gd name="connsiteY7" fmla="*/ 294028 h 339836"/>
              <a:gd name="connsiteX8" fmla="*/ 138742 w 225950"/>
              <a:gd name="connsiteY8" fmla="*/ 276208 h 339836"/>
              <a:gd name="connsiteX9" fmla="*/ 80603 w 225950"/>
              <a:gd name="connsiteY9" fmla="*/ 257041 h 339836"/>
              <a:gd name="connsiteX10" fmla="*/ 86556 w 225950"/>
              <a:gd name="connsiteY10" fmla="*/ 274861 h 339836"/>
              <a:gd name="connsiteX11" fmla="*/ 140697 w 225950"/>
              <a:gd name="connsiteY11" fmla="*/ 269602 h 339836"/>
              <a:gd name="connsiteX12" fmla="*/ 145998 w 225950"/>
              <a:gd name="connsiteY12" fmla="*/ 257041 h 339836"/>
              <a:gd name="connsiteX13" fmla="*/ 103906 w 225950"/>
              <a:gd name="connsiteY13" fmla="*/ 37645 h 339836"/>
              <a:gd name="connsiteX14" fmla="*/ 107634 w 225950"/>
              <a:gd name="connsiteY14" fmla="*/ 40973 h 339836"/>
              <a:gd name="connsiteX15" fmla="*/ 98387 w 225950"/>
              <a:gd name="connsiteY15" fmla="*/ 44273 h 339836"/>
              <a:gd name="connsiteX16" fmla="*/ 47597 w 225950"/>
              <a:gd name="connsiteY16" fmla="*/ 94474 h 339836"/>
              <a:gd name="connsiteX17" fmla="*/ 44949 w 225950"/>
              <a:gd name="connsiteY17" fmla="*/ 104375 h 339836"/>
              <a:gd name="connsiteX18" fmla="*/ 41649 w 225950"/>
              <a:gd name="connsiteY18" fmla="*/ 92476 h 339836"/>
              <a:gd name="connsiteX19" fmla="*/ 98387 w 225950"/>
              <a:gd name="connsiteY19" fmla="*/ 38324 h 339836"/>
              <a:gd name="connsiteX20" fmla="*/ 103906 w 225950"/>
              <a:gd name="connsiteY20" fmla="*/ 37645 h 339836"/>
              <a:gd name="connsiteX21" fmla="*/ 104372 w 225950"/>
              <a:gd name="connsiteY21" fmla="*/ 17168 h 339836"/>
              <a:gd name="connsiteX22" fmla="*/ 17164 w 225950"/>
              <a:gd name="connsiteY22" fmla="*/ 105702 h 339836"/>
              <a:gd name="connsiteX23" fmla="*/ 42279 w 225950"/>
              <a:gd name="connsiteY23" fmla="*/ 187674 h 339836"/>
              <a:gd name="connsiteX24" fmla="*/ 58790 w 225950"/>
              <a:gd name="connsiteY24" fmla="*/ 207493 h 339836"/>
              <a:gd name="connsiteX25" fmla="*/ 76649 w 225950"/>
              <a:gd name="connsiteY25" fmla="*/ 244480 h 339836"/>
              <a:gd name="connsiteX26" fmla="*/ 150604 w 225950"/>
              <a:gd name="connsiteY26" fmla="*/ 244480 h 339836"/>
              <a:gd name="connsiteX27" fmla="*/ 182976 w 225950"/>
              <a:gd name="connsiteY27" fmla="*/ 185674 h 339836"/>
              <a:gd name="connsiteX28" fmla="*/ 208743 w 225950"/>
              <a:gd name="connsiteY28" fmla="*/ 120262 h 339836"/>
              <a:gd name="connsiteX29" fmla="*/ 181021 w 225950"/>
              <a:gd name="connsiteY29" fmla="*/ 44941 h 339836"/>
              <a:gd name="connsiteX30" fmla="*/ 104372 w 225950"/>
              <a:gd name="connsiteY30" fmla="*/ 17168 h 339836"/>
              <a:gd name="connsiteX31" fmla="*/ 106370 w 225950"/>
              <a:gd name="connsiteY31" fmla="*/ 0 h 339836"/>
              <a:gd name="connsiteX32" fmla="*/ 119580 w 225950"/>
              <a:gd name="connsiteY32" fmla="*/ 0 h 339836"/>
              <a:gd name="connsiteX33" fmla="*/ 225950 w 225950"/>
              <a:gd name="connsiteY33" fmla="*/ 106354 h 339836"/>
              <a:gd name="connsiteX34" fmla="*/ 225950 w 225950"/>
              <a:gd name="connsiteY34" fmla="*/ 119611 h 339836"/>
              <a:gd name="connsiteX35" fmla="*/ 194882 w 225950"/>
              <a:gd name="connsiteY35" fmla="*/ 198235 h 339836"/>
              <a:gd name="connsiteX36" fmla="*/ 179674 w 225950"/>
              <a:gd name="connsiteY36" fmla="*/ 219358 h 339836"/>
              <a:gd name="connsiteX37" fmla="*/ 142696 w 225950"/>
              <a:gd name="connsiteY37" fmla="*/ 311239 h 339836"/>
              <a:gd name="connsiteX38" fmla="*/ 126184 w 225950"/>
              <a:gd name="connsiteY38" fmla="*/ 337665 h 339836"/>
              <a:gd name="connsiteX39" fmla="*/ 101721 w 225950"/>
              <a:gd name="connsiteY39" fmla="*/ 337665 h 339836"/>
              <a:gd name="connsiteX40" fmla="*/ 71348 w 225950"/>
              <a:gd name="connsiteY40" fmla="*/ 281467 h 339836"/>
              <a:gd name="connsiteX41" fmla="*/ 46885 w 225950"/>
              <a:gd name="connsiteY41" fmla="*/ 220054 h 339836"/>
              <a:gd name="connsiteX42" fmla="*/ 30373 w 225950"/>
              <a:gd name="connsiteY42" fmla="*/ 199539 h 339836"/>
              <a:gd name="connsiteX43" fmla="*/ 0 w 225950"/>
              <a:gd name="connsiteY43" fmla="*/ 120262 h 339836"/>
              <a:gd name="connsiteX44" fmla="*/ 0 w 225950"/>
              <a:gd name="connsiteY44" fmla="*/ 106354 h 339836"/>
              <a:gd name="connsiteX45" fmla="*/ 106370 w 225950"/>
              <a:gd name="connsiteY45" fmla="*/ 0 h 3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950" h="339836">
                <a:moveTo>
                  <a:pt x="128835" y="299982"/>
                </a:moveTo>
                <a:cubicBezTo>
                  <a:pt x="118798" y="301416"/>
                  <a:pt x="106674" y="300721"/>
                  <a:pt x="97115" y="302633"/>
                </a:cubicBezTo>
                <a:cubicBezTo>
                  <a:pt x="102503" y="310761"/>
                  <a:pt x="102633" y="325886"/>
                  <a:pt x="117581" y="322453"/>
                </a:cubicBezTo>
                <a:cubicBezTo>
                  <a:pt x="122143" y="315803"/>
                  <a:pt x="125620" y="308023"/>
                  <a:pt x="128835" y="299982"/>
                </a:cubicBezTo>
                <a:close/>
                <a:moveTo>
                  <a:pt x="138742" y="276208"/>
                </a:moveTo>
                <a:cubicBezTo>
                  <a:pt x="121535" y="277077"/>
                  <a:pt x="106197" y="279772"/>
                  <a:pt x="89207" y="280815"/>
                </a:cubicBezTo>
                <a:cubicBezTo>
                  <a:pt x="90467" y="286378"/>
                  <a:pt x="93204" y="290464"/>
                  <a:pt x="94464" y="296027"/>
                </a:cubicBezTo>
                <a:cubicBezTo>
                  <a:pt x="107066" y="295636"/>
                  <a:pt x="118711" y="294289"/>
                  <a:pt x="131486" y="294028"/>
                </a:cubicBezTo>
                <a:cubicBezTo>
                  <a:pt x="133919" y="288117"/>
                  <a:pt x="136135" y="281945"/>
                  <a:pt x="138742" y="276208"/>
                </a:cubicBezTo>
                <a:close/>
                <a:moveTo>
                  <a:pt x="80603" y="257041"/>
                </a:moveTo>
                <a:cubicBezTo>
                  <a:pt x="82168" y="263386"/>
                  <a:pt x="85035" y="268471"/>
                  <a:pt x="86556" y="274861"/>
                </a:cubicBezTo>
                <a:cubicBezTo>
                  <a:pt x="104806" y="273296"/>
                  <a:pt x="122100" y="270775"/>
                  <a:pt x="140697" y="269602"/>
                </a:cubicBezTo>
                <a:cubicBezTo>
                  <a:pt x="142957" y="265907"/>
                  <a:pt x="144087" y="261083"/>
                  <a:pt x="145998" y="257041"/>
                </a:cubicBezTo>
                <a:close/>
                <a:moveTo>
                  <a:pt x="103906" y="37645"/>
                </a:moveTo>
                <a:cubicBezTo>
                  <a:pt x="105767" y="37694"/>
                  <a:pt x="107330" y="38411"/>
                  <a:pt x="107634" y="40973"/>
                </a:cubicBezTo>
                <a:cubicBezTo>
                  <a:pt x="106288" y="46271"/>
                  <a:pt x="101600" y="43795"/>
                  <a:pt x="98387" y="44273"/>
                </a:cubicBezTo>
                <a:cubicBezTo>
                  <a:pt x="71125" y="48312"/>
                  <a:pt x="51460" y="66811"/>
                  <a:pt x="47597" y="94474"/>
                </a:cubicBezTo>
                <a:cubicBezTo>
                  <a:pt x="47032" y="98426"/>
                  <a:pt x="49116" y="102942"/>
                  <a:pt x="44949" y="104375"/>
                </a:cubicBezTo>
                <a:cubicBezTo>
                  <a:pt x="38654" y="103507"/>
                  <a:pt x="41215" y="95690"/>
                  <a:pt x="41649" y="92476"/>
                </a:cubicBezTo>
                <a:cubicBezTo>
                  <a:pt x="45730" y="63294"/>
                  <a:pt x="69172" y="40538"/>
                  <a:pt x="98387" y="38324"/>
                </a:cubicBezTo>
                <a:cubicBezTo>
                  <a:pt x="99885" y="38215"/>
                  <a:pt x="102045" y="37596"/>
                  <a:pt x="103906" y="37645"/>
                </a:cubicBezTo>
                <a:close/>
                <a:moveTo>
                  <a:pt x="104372" y="17168"/>
                </a:moveTo>
                <a:cubicBezTo>
                  <a:pt x="54706" y="21036"/>
                  <a:pt x="20118" y="61544"/>
                  <a:pt x="17164" y="105702"/>
                </a:cubicBezTo>
                <a:cubicBezTo>
                  <a:pt x="14817" y="140951"/>
                  <a:pt x="28200" y="168854"/>
                  <a:pt x="42279" y="187674"/>
                </a:cubicBezTo>
                <a:cubicBezTo>
                  <a:pt x="47363" y="194410"/>
                  <a:pt x="53924" y="199887"/>
                  <a:pt x="58790" y="207493"/>
                </a:cubicBezTo>
                <a:cubicBezTo>
                  <a:pt x="65830" y="218446"/>
                  <a:pt x="70131" y="232701"/>
                  <a:pt x="76649" y="244480"/>
                </a:cubicBezTo>
                <a:lnTo>
                  <a:pt x="150604" y="244480"/>
                </a:lnTo>
                <a:cubicBezTo>
                  <a:pt x="157470" y="221488"/>
                  <a:pt x="170288" y="204363"/>
                  <a:pt x="182976" y="185674"/>
                </a:cubicBezTo>
                <a:cubicBezTo>
                  <a:pt x="195099" y="167855"/>
                  <a:pt x="207005" y="146601"/>
                  <a:pt x="208743" y="120262"/>
                </a:cubicBezTo>
                <a:cubicBezTo>
                  <a:pt x="211003" y="86709"/>
                  <a:pt x="198097" y="62022"/>
                  <a:pt x="181021" y="44941"/>
                </a:cubicBezTo>
                <a:cubicBezTo>
                  <a:pt x="163988" y="27903"/>
                  <a:pt x="137612" y="14560"/>
                  <a:pt x="104372" y="17168"/>
                </a:cubicBezTo>
                <a:close/>
                <a:moveTo>
                  <a:pt x="106370" y="0"/>
                </a:moveTo>
                <a:lnTo>
                  <a:pt x="119580" y="0"/>
                </a:lnTo>
                <a:cubicBezTo>
                  <a:pt x="182194" y="8258"/>
                  <a:pt x="217607" y="43768"/>
                  <a:pt x="225950" y="106354"/>
                </a:cubicBezTo>
                <a:lnTo>
                  <a:pt x="225950" y="119611"/>
                </a:lnTo>
                <a:cubicBezTo>
                  <a:pt x="222517" y="153121"/>
                  <a:pt x="210003" y="175982"/>
                  <a:pt x="194882" y="198235"/>
                </a:cubicBezTo>
                <a:cubicBezTo>
                  <a:pt x="190189" y="205146"/>
                  <a:pt x="183932" y="211448"/>
                  <a:pt x="179674" y="219358"/>
                </a:cubicBezTo>
                <a:cubicBezTo>
                  <a:pt x="165291" y="246218"/>
                  <a:pt x="156123" y="281163"/>
                  <a:pt x="142696" y="311239"/>
                </a:cubicBezTo>
                <a:cubicBezTo>
                  <a:pt x="139133" y="319149"/>
                  <a:pt x="132355" y="334622"/>
                  <a:pt x="126184" y="337665"/>
                </a:cubicBezTo>
                <a:cubicBezTo>
                  <a:pt x="119232" y="341098"/>
                  <a:pt x="107413" y="339968"/>
                  <a:pt x="101721" y="337665"/>
                </a:cubicBezTo>
                <a:cubicBezTo>
                  <a:pt x="85687" y="331102"/>
                  <a:pt x="77518" y="298461"/>
                  <a:pt x="71348" y="281467"/>
                </a:cubicBezTo>
                <a:cubicBezTo>
                  <a:pt x="63570" y="260127"/>
                  <a:pt x="56705" y="237222"/>
                  <a:pt x="46885" y="220054"/>
                </a:cubicBezTo>
                <a:cubicBezTo>
                  <a:pt x="42583" y="212404"/>
                  <a:pt x="35761" y="206493"/>
                  <a:pt x="30373" y="199539"/>
                </a:cubicBezTo>
                <a:cubicBezTo>
                  <a:pt x="14469" y="178981"/>
                  <a:pt x="3389" y="155033"/>
                  <a:pt x="0" y="120262"/>
                </a:cubicBezTo>
                <a:lnTo>
                  <a:pt x="0" y="106354"/>
                </a:lnTo>
                <a:cubicBezTo>
                  <a:pt x="8299" y="43768"/>
                  <a:pt x="43756" y="8301"/>
                  <a:pt x="1063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18" name="iconfont-11825-5646596"/>
          <p:cNvSpPr/>
          <p:nvPr userDrawn="1"/>
        </p:nvSpPr>
        <p:spPr>
          <a:xfrm>
            <a:off x="6979296" y="2155113"/>
            <a:ext cx="608210" cy="609685"/>
          </a:xfrm>
          <a:custGeom>
            <a:avLst/>
            <a:gdLst>
              <a:gd name="connsiteX0" fmla="*/ 84132 w 267232"/>
              <a:gd name="connsiteY0" fmla="*/ 171045 h 267880"/>
              <a:gd name="connsiteX1" fmla="*/ 96177 w 267232"/>
              <a:gd name="connsiteY1" fmla="*/ 183088 h 267880"/>
              <a:gd name="connsiteX2" fmla="*/ 52036 w 267232"/>
              <a:gd name="connsiteY2" fmla="*/ 228285 h 267880"/>
              <a:gd name="connsiteX3" fmla="*/ 39502 w 267232"/>
              <a:gd name="connsiteY3" fmla="*/ 241105 h 267880"/>
              <a:gd name="connsiteX4" fmla="*/ 30052 w 267232"/>
              <a:gd name="connsiteY4" fmla="*/ 251125 h 267880"/>
              <a:gd name="connsiteX5" fmla="*/ 17867 w 267232"/>
              <a:gd name="connsiteY5" fmla="*/ 257640 h 267880"/>
              <a:gd name="connsiteX6" fmla="*/ 10252 w 267232"/>
              <a:gd name="connsiteY6" fmla="*/ 248092 h 267880"/>
              <a:gd name="connsiteX7" fmla="*/ 27424 w 267232"/>
              <a:gd name="connsiteY7" fmla="*/ 228346 h 267880"/>
              <a:gd name="connsiteX8" fmla="*/ 39121 w 267232"/>
              <a:gd name="connsiteY8" fmla="*/ 216516 h 267880"/>
              <a:gd name="connsiteX9" fmla="*/ 84135 w 267232"/>
              <a:gd name="connsiteY9" fmla="*/ 170994 h 267880"/>
              <a:gd name="connsiteX10" fmla="*/ 39121 w 267232"/>
              <a:gd name="connsiteY10" fmla="*/ 216516 h 267880"/>
              <a:gd name="connsiteX11" fmla="*/ 27391 w 267232"/>
              <a:gd name="connsiteY11" fmla="*/ 228367 h 267880"/>
              <a:gd name="connsiteX12" fmla="*/ 10210 w 267232"/>
              <a:gd name="connsiteY12" fmla="*/ 248102 h 267880"/>
              <a:gd name="connsiteX13" fmla="*/ 17837 w 267232"/>
              <a:gd name="connsiteY13" fmla="*/ 257656 h 267880"/>
              <a:gd name="connsiteX14" fmla="*/ 17867 w 267232"/>
              <a:gd name="connsiteY14" fmla="*/ 257640 h 267880"/>
              <a:gd name="connsiteX15" fmla="*/ 17875 w 267232"/>
              <a:gd name="connsiteY15" fmla="*/ 257650 h 267880"/>
              <a:gd name="connsiteX16" fmla="*/ 39529 w 267232"/>
              <a:gd name="connsiteY16" fmla="*/ 241091 h 267880"/>
              <a:gd name="connsiteX17" fmla="*/ 52036 w 267232"/>
              <a:gd name="connsiteY17" fmla="*/ 228285 h 267880"/>
              <a:gd name="connsiteX18" fmla="*/ 96201 w 267232"/>
              <a:gd name="connsiteY18" fmla="*/ 183112 h 267880"/>
              <a:gd name="connsiteX19" fmla="*/ 96177 w 267232"/>
              <a:gd name="connsiteY19" fmla="*/ 183088 h 267880"/>
              <a:gd name="connsiteX20" fmla="*/ 96197 w 267232"/>
              <a:gd name="connsiteY20" fmla="*/ 183068 h 267880"/>
              <a:gd name="connsiteX21" fmla="*/ 84135 w 267232"/>
              <a:gd name="connsiteY21" fmla="*/ 170994 h 267880"/>
              <a:gd name="connsiteX22" fmla="*/ 165395 w 267232"/>
              <a:gd name="connsiteY22" fmla="*/ 33171 h 267880"/>
              <a:gd name="connsiteX23" fmla="*/ 196925 w 267232"/>
              <a:gd name="connsiteY23" fmla="*/ 40396 h 267880"/>
              <a:gd name="connsiteX24" fmla="*/ 212184 w 267232"/>
              <a:gd name="connsiteY24" fmla="*/ 56312 h 267880"/>
              <a:gd name="connsiteX25" fmla="*/ 199440 w 267232"/>
              <a:gd name="connsiteY25" fmla="*/ 48647 h 267880"/>
              <a:gd name="connsiteX26" fmla="*/ 132533 w 267232"/>
              <a:gd name="connsiteY26" fmla="*/ 48647 h 267880"/>
              <a:gd name="connsiteX27" fmla="*/ 119160 w 267232"/>
              <a:gd name="connsiteY27" fmla="*/ 56312 h 267880"/>
              <a:gd name="connsiteX28" fmla="*/ 134462 w 267232"/>
              <a:gd name="connsiteY28" fmla="*/ 40396 h 267880"/>
              <a:gd name="connsiteX29" fmla="*/ 165395 w 267232"/>
              <a:gd name="connsiteY29" fmla="*/ 33171 h 267880"/>
              <a:gd name="connsiteX30" fmla="*/ 158641 w 267232"/>
              <a:gd name="connsiteY30" fmla="*/ 16844 h 267880"/>
              <a:gd name="connsiteX31" fmla="*/ 118537 w 267232"/>
              <a:gd name="connsiteY31" fmla="*/ 28325 h 267880"/>
              <a:gd name="connsiteX32" fmla="*/ 75834 w 267232"/>
              <a:gd name="connsiteY32" fmla="*/ 104126 h 267880"/>
              <a:gd name="connsiteX33" fmla="*/ 163753 w 267232"/>
              <a:gd name="connsiteY33" fmla="*/ 191409 h 267880"/>
              <a:gd name="connsiteX34" fmla="*/ 251043 w 267232"/>
              <a:gd name="connsiteY34" fmla="*/ 103498 h 267880"/>
              <a:gd name="connsiteX35" fmla="*/ 235119 w 267232"/>
              <a:gd name="connsiteY35" fmla="*/ 53173 h 267880"/>
              <a:gd name="connsiteX36" fmla="*/ 158641 w 267232"/>
              <a:gd name="connsiteY36" fmla="*/ 16844 h 267880"/>
              <a:gd name="connsiteX37" fmla="*/ 172050 w 267232"/>
              <a:gd name="connsiteY37" fmla="*/ 293 h 267880"/>
              <a:gd name="connsiteX38" fmla="*/ 266967 w 267232"/>
              <a:gd name="connsiteY38" fmla="*/ 111794 h 267880"/>
              <a:gd name="connsiteX39" fmla="*/ 172050 w 267232"/>
              <a:gd name="connsiteY39" fmla="*/ 207332 h 267880"/>
              <a:gd name="connsiteX40" fmla="*/ 105127 w 267232"/>
              <a:gd name="connsiteY40" fmla="*/ 190152 h 267880"/>
              <a:gd name="connsiteX41" fmla="*/ 44614 w 267232"/>
              <a:gd name="connsiteY41" fmla="*/ 249401 h 267880"/>
              <a:gd name="connsiteX42" fmla="*/ 21021 w 267232"/>
              <a:gd name="connsiteY42" fmla="*/ 267880 h 267880"/>
              <a:gd name="connsiteX43" fmla="*/ 16579 w 267232"/>
              <a:gd name="connsiteY43" fmla="*/ 267880 h 267880"/>
              <a:gd name="connsiteX44" fmla="*/ 27 w 267232"/>
              <a:gd name="connsiteY44" fmla="*/ 250030 h 267880"/>
              <a:gd name="connsiteX45" fmla="*/ 17208 w 267232"/>
              <a:gd name="connsiteY45" fmla="*/ 223925 h 267880"/>
              <a:gd name="connsiteX46" fmla="*/ 77720 w 267232"/>
              <a:gd name="connsiteY46" fmla="*/ 162119 h 267880"/>
              <a:gd name="connsiteX47" fmla="*/ 59910 w 267232"/>
              <a:gd name="connsiteY47" fmla="*/ 95201 h 267880"/>
              <a:gd name="connsiteX48" fmla="*/ 91130 w 267232"/>
              <a:gd name="connsiteY48" fmla="*/ 28954 h 267880"/>
              <a:gd name="connsiteX49" fmla="*/ 172050 w 267232"/>
              <a:gd name="connsiteY49" fmla="*/ 293 h 2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7232" h="267880">
                <a:moveTo>
                  <a:pt x="84132" y="171045"/>
                </a:moveTo>
                <a:lnTo>
                  <a:pt x="96177" y="183088"/>
                </a:lnTo>
                <a:lnTo>
                  <a:pt x="52036" y="228285"/>
                </a:lnTo>
                <a:lnTo>
                  <a:pt x="39502" y="241105"/>
                </a:lnTo>
                <a:cubicBezTo>
                  <a:pt x="37491" y="243116"/>
                  <a:pt x="34002" y="247411"/>
                  <a:pt x="30052" y="251125"/>
                </a:cubicBezTo>
                <a:lnTo>
                  <a:pt x="17867" y="257640"/>
                </a:lnTo>
                <a:lnTo>
                  <a:pt x="10252" y="248092"/>
                </a:lnTo>
                <a:cubicBezTo>
                  <a:pt x="10671" y="241636"/>
                  <a:pt x="23110" y="232706"/>
                  <a:pt x="27424" y="228346"/>
                </a:cubicBezTo>
                <a:lnTo>
                  <a:pt x="39121" y="216516"/>
                </a:lnTo>
                <a:close/>
                <a:moveTo>
                  <a:pt x="84135" y="170994"/>
                </a:moveTo>
                <a:lnTo>
                  <a:pt x="39121" y="216516"/>
                </a:lnTo>
                <a:lnTo>
                  <a:pt x="27391" y="228367"/>
                </a:lnTo>
                <a:cubicBezTo>
                  <a:pt x="23075" y="232724"/>
                  <a:pt x="10629" y="241650"/>
                  <a:pt x="10210" y="248102"/>
                </a:cubicBezTo>
                <a:cubicBezTo>
                  <a:pt x="9916" y="252460"/>
                  <a:pt x="12892" y="257279"/>
                  <a:pt x="17837" y="257656"/>
                </a:cubicBezTo>
                <a:lnTo>
                  <a:pt x="17867" y="257640"/>
                </a:lnTo>
                <a:lnTo>
                  <a:pt x="17875" y="257650"/>
                </a:lnTo>
                <a:cubicBezTo>
                  <a:pt x="25582" y="258279"/>
                  <a:pt x="35508" y="245115"/>
                  <a:pt x="39529" y="241091"/>
                </a:cubicBezTo>
                <a:lnTo>
                  <a:pt x="52036" y="228285"/>
                </a:lnTo>
                <a:lnTo>
                  <a:pt x="96201" y="183112"/>
                </a:lnTo>
                <a:lnTo>
                  <a:pt x="96177" y="183088"/>
                </a:lnTo>
                <a:lnTo>
                  <a:pt x="96197" y="183068"/>
                </a:lnTo>
                <a:cubicBezTo>
                  <a:pt x="91967" y="179253"/>
                  <a:pt x="87946" y="175187"/>
                  <a:pt x="84135" y="170994"/>
                </a:cubicBezTo>
                <a:close/>
                <a:moveTo>
                  <a:pt x="165395" y="33171"/>
                </a:moveTo>
                <a:cubicBezTo>
                  <a:pt x="176551" y="33118"/>
                  <a:pt x="187807" y="35474"/>
                  <a:pt x="196925" y="40396"/>
                </a:cubicBezTo>
                <a:cubicBezTo>
                  <a:pt x="203548" y="43956"/>
                  <a:pt x="212897" y="48899"/>
                  <a:pt x="212184" y="56312"/>
                </a:cubicBezTo>
                <a:cubicBezTo>
                  <a:pt x="206148" y="57611"/>
                  <a:pt x="203507" y="51370"/>
                  <a:pt x="199440" y="48647"/>
                </a:cubicBezTo>
                <a:cubicBezTo>
                  <a:pt x="181204" y="36500"/>
                  <a:pt x="151398" y="36082"/>
                  <a:pt x="132533" y="48647"/>
                </a:cubicBezTo>
                <a:cubicBezTo>
                  <a:pt x="128341" y="51454"/>
                  <a:pt x="125071" y="57192"/>
                  <a:pt x="119160" y="56312"/>
                </a:cubicBezTo>
                <a:cubicBezTo>
                  <a:pt x="118280" y="49192"/>
                  <a:pt x="127545" y="44124"/>
                  <a:pt x="134462" y="40396"/>
                </a:cubicBezTo>
                <a:cubicBezTo>
                  <a:pt x="143181" y="35684"/>
                  <a:pt x="154238" y="33223"/>
                  <a:pt x="165395" y="33171"/>
                </a:cubicBezTo>
                <a:close/>
                <a:moveTo>
                  <a:pt x="158641" y="16844"/>
                </a:moveTo>
                <a:cubicBezTo>
                  <a:pt x="142926" y="18018"/>
                  <a:pt x="129516" y="21831"/>
                  <a:pt x="118537" y="28325"/>
                </a:cubicBezTo>
                <a:cubicBezTo>
                  <a:pt x="95446" y="41860"/>
                  <a:pt x="75751" y="68007"/>
                  <a:pt x="75834" y="104126"/>
                </a:cubicBezTo>
                <a:cubicBezTo>
                  <a:pt x="75960" y="153697"/>
                  <a:pt x="114220" y="191577"/>
                  <a:pt x="163753" y="191409"/>
                </a:cubicBezTo>
                <a:cubicBezTo>
                  <a:pt x="212532" y="191283"/>
                  <a:pt x="251169" y="153445"/>
                  <a:pt x="251043" y="103498"/>
                </a:cubicBezTo>
                <a:cubicBezTo>
                  <a:pt x="251001" y="86988"/>
                  <a:pt x="243751" y="65367"/>
                  <a:pt x="235119" y="53173"/>
                </a:cubicBezTo>
                <a:cubicBezTo>
                  <a:pt x="221332" y="33731"/>
                  <a:pt x="192459" y="14414"/>
                  <a:pt x="158641" y="16844"/>
                </a:cubicBezTo>
                <a:close/>
                <a:moveTo>
                  <a:pt x="172050" y="293"/>
                </a:moveTo>
                <a:cubicBezTo>
                  <a:pt x="226151" y="4232"/>
                  <a:pt x="271116" y="50156"/>
                  <a:pt x="266967" y="111794"/>
                </a:cubicBezTo>
                <a:cubicBezTo>
                  <a:pt x="263489" y="163585"/>
                  <a:pt x="222966" y="203938"/>
                  <a:pt x="172050" y="207332"/>
                </a:cubicBezTo>
                <a:cubicBezTo>
                  <a:pt x="145859" y="209092"/>
                  <a:pt x="124822" y="202303"/>
                  <a:pt x="105127" y="190152"/>
                </a:cubicBezTo>
                <a:cubicBezTo>
                  <a:pt x="86143" y="207751"/>
                  <a:pt x="64729" y="229247"/>
                  <a:pt x="44614" y="249401"/>
                </a:cubicBezTo>
                <a:cubicBezTo>
                  <a:pt x="37532" y="256441"/>
                  <a:pt x="29906" y="266749"/>
                  <a:pt x="21021" y="267880"/>
                </a:cubicBezTo>
                <a:lnTo>
                  <a:pt x="16579" y="267880"/>
                </a:lnTo>
                <a:cubicBezTo>
                  <a:pt x="8114" y="265995"/>
                  <a:pt x="529" y="260003"/>
                  <a:pt x="27" y="250030"/>
                </a:cubicBezTo>
                <a:cubicBezTo>
                  <a:pt x="-602" y="238758"/>
                  <a:pt x="9791" y="231342"/>
                  <a:pt x="17208" y="223925"/>
                </a:cubicBezTo>
                <a:cubicBezTo>
                  <a:pt x="36694" y="204399"/>
                  <a:pt x="63472" y="179593"/>
                  <a:pt x="77720" y="162119"/>
                </a:cubicBezTo>
                <a:cubicBezTo>
                  <a:pt x="66280" y="144646"/>
                  <a:pt x="57899" y="124868"/>
                  <a:pt x="59910" y="95201"/>
                </a:cubicBezTo>
                <a:cubicBezTo>
                  <a:pt x="61838" y="66121"/>
                  <a:pt x="75583" y="43620"/>
                  <a:pt x="91130" y="28954"/>
                </a:cubicBezTo>
                <a:cubicBezTo>
                  <a:pt x="109862" y="11271"/>
                  <a:pt x="138065" y="-2179"/>
                  <a:pt x="172050" y="29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19" name="tree_31396"/>
          <p:cNvSpPr/>
          <p:nvPr userDrawn="1"/>
        </p:nvSpPr>
        <p:spPr>
          <a:xfrm>
            <a:off x="10047473" y="2100489"/>
            <a:ext cx="525904" cy="609685"/>
          </a:xfrm>
          <a:custGeom>
            <a:avLst/>
            <a:gdLst>
              <a:gd name="connsiteX0" fmla="*/ 413291 w 513697"/>
              <a:gd name="connsiteY0" fmla="*/ 196074 h 595533"/>
              <a:gd name="connsiteX1" fmla="*/ 413291 w 513697"/>
              <a:gd name="connsiteY1" fmla="*/ 198110 h 595533"/>
              <a:gd name="connsiteX2" fmla="*/ 191005 w 513697"/>
              <a:gd name="connsiteY2" fmla="*/ 219826 h 595533"/>
              <a:gd name="connsiteX3" fmla="*/ 191005 w 513697"/>
              <a:gd name="connsiteY3" fmla="*/ 217111 h 595533"/>
              <a:gd name="connsiteX4" fmla="*/ 413291 w 513697"/>
              <a:gd name="connsiteY4" fmla="*/ 196074 h 595533"/>
              <a:gd name="connsiteX5" fmla="*/ 206707 w 513697"/>
              <a:gd name="connsiteY5" fmla="*/ 52174 h 595533"/>
              <a:gd name="connsiteX6" fmla="*/ 20514 w 513697"/>
              <a:gd name="connsiteY6" fmla="*/ 253019 h 595533"/>
              <a:gd name="connsiteX7" fmla="*/ 203309 w 513697"/>
              <a:gd name="connsiteY7" fmla="*/ 453185 h 595533"/>
              <a:gd name="connsiteX8" fmla="*/ 335819 w 513697"/>
              <a:gd name="connsiteY8" fmla="*/ 420616 h 595533"/>
              <a:gd name="connsiteX9" fmla="*/ 225054 w 513697"/>
              <a:gd name="connsiteY9" fmla="*/ 426044 h 595533"/>
              <a:gd name="connsiteX10" fmla="*/ 225054 w 513697"/>
              <a:gd name="connsiteY10" fmla="*/ 424008 h 595533"/>
              <a:gd name="connsiteX11" fmla="*/ 338537 w 513697"/>
              <a:gd name="connsiteY11" fmla="*/ 416544 h 595533"/>
              <a:gd name="connsiteX12" fmla="*/ 340575 w 513697"/>
              <a:gd name="connsiteY12" fmla="*/ 418580 h 595533"/>
              <a:gd name="connsiteX13" fmla="*/ 352127 w 513697"/>
              <a:gd name="connsiteY13" fmla="*/ 412473 h 595533"/>
              <a:gd name="connsiteX14" fmla="*/ 375232 w 513697"/>
              <a:gd name="connsiteY14" fmla="*/ 397546 h 595533"/>
              <a:gd name="connsiteX15" fmla="*/ 261749 w 513697"/>
              <a:gd name="connsiteY15" fmla="*/ 404331 h 595533"/>
              <a:gd name="connsiteX16" fmla="*/ 261749 w 513697"/>
              <a:gd name="connsiteY16" fmla="*/ 401617 h 595533"/>
              <a:gd name="connsiteX17" fmla="*/ 379309 w 513697"/>
              <a:gd name="connsiteY17" fmla="*/ 393474 h 595533"/>
              <a:gd name="connsiteX18" fmla="*/ 380668 w 513697"/>
              <a:gd name="connsiteY18" fmla="*/ 393474 h 595533"/>
              <a:gd name="connsiteX19" fmla="*/ 412606 w 513697"/>
              <a:gd name="connsiteY19" fmla="*/ 362262 h 595533"/>
              <a:gd name="connsiteX20" fmla="*/ 259031 w 513697"/>
              <a:gd name="connsiteY20" fmla="*/ 367690 h 595533"/>
              <a:gd name="connsiteX21" fmla="*/ 259031 w 513697"/>
              <a:gd name="connsiteY21" fmla="*/ 364976 h 595533"/>
              <a:gd name="connsiteX22" fmla="*/ 413286 w 513697"/>
              <a:gd name="connsiteY22" fmla="*/ 358191 h 595533"/>
              <a:gd name="connsiteX23" fmla="*/ 414645 w 513697"/>
              <a:gd name="connsiteY23" fmla="*/ 359548 h 595533"/>
              <a:gd name="connsiteX24" fmla="*/ 428235 w 513697"/>
              <a:gd name="connsiteY24" fmla="*/ 333085 h 595533"/>
              <a:gd name="connsiteX25" fmla="*/ 250197 w 513697"/>
              <a:gd name="connsiteY25" fmla="*/ 344620 h 595533"/>
              <a:gd name="connsiteX26" fmla="*/ 250197 w 513697"/>
              <a:gd name="connsiteY26" fmla="*/ 341906 h 595533"/>
              <a:gd name="connsiteX27" fmla="*/ 429594 w 513697"/>
              <a:gd name="connsiteY27" fmla="*/ 329693 h 595533"/>
              <a:gd name="connsiteX28" fmla="*/ 433672 w 513697"/>
              <a:gd name="connsiteY28" fmla="*/ 311372 h 595533"/>
              <a:gd name="connsiteX29" fmla="*/ 223016 w 513697"/>
              <a:gd name="connsiteY29" fmla="*/ 318158 h 595533"/>
              <a:gd name="connsiteX30" fmla="*/ 223016 w 513697"/>
              <a:gd name="connsiteY30" fmla="*/ 315444 h 595533"/>
              <a:gd name="connsiteX31" fmla="*/ 433672 w 513697"/>
              <a:gd name="connsiteY31" fmla="*/ 307301 h 595533"/>
              <a:gd name="connsiteX32" fmla="*/ 434351 w 513697"/>
              <a:gd name="connsiteY32" fmla="*/ 279482 h 595533"/>
              <a:gd name="connsiteX33" fmla="*/ 433672 w 513697"/>
              <a:gd name="connsiteY33" fmla="*/ 280160 h 595533"/>
              <a:gd name="connsiteX34" fmla="*/ 265827 w 513697"/>
              <a:gd name="connsiteY34" fmla="*/ 287624 h 595533"/>
              <a:gd name="connsiteX35" fmla="*/ 265827 w 513697"/>
              <a:gd name="connsiteY35" fmla="*/ 284910 h 595533"/>
              <a:gd name="connsiteX36" fmla="*/ 433672 w 513697"/>
              <a:gd name="connsiteY36" fmla="*/ 277446 h 595533"/>
              <a:gd name="connsiteX37" fmla="*/ 434351 w 513697"/>
              <a:gd name="connsiteY37" fmla="*/ 277446 h 595533"/>
              <a:gd name="connsiteX38" fmla="*/ 430953 w 513697"/>
              <a:gd name="connsiteY38" fmla="*/ 250983 h 595533"/>
              <a:gd name="connsiteX39" fmla="*/ 218259 w 513697"/>
              <a:gd name="connsiteY39" fmla="*/ 272018 h 595533"/>
              <a:gd name="connsiteX40" fmla="*/ 218259 w 513697"/>
              <a:gd name="connsiteY40" fmla="*/ 269982 h 595533"/>
              <a:gd name="connsiteX41" fmla="*/ 430274 w 513697"/>
              <a:gd name="connsiteY41" fmla="*/ 247591 h 595533"/>
              <a:gd name="connsiteX42" fmla="*/ 426876 w 513697"/>
              <a:gd name="connsiteY42" fmla="*/ 230627 h 595533"/>
              <a:gd name="connsiteX43" fmla="*/ 195834 w 513697"/>
              <a:gd name="connsiteY43" fmla="*/ 242162 h 595533"/>
              <a:gd name="connsiteX44" fmla="*/ 195834 w 513697"/>
              <a:gd name="connsiteY44" fmla="*/ 239448 h 595533"/>
              <a:gd name="connsiteX45" fmla="*/ 425517 w 513697"/>
              <a:gd name="connsiteY45" fmla="*/ 226556 h 595533"/>
              <a:gd name="connsiteX46" fmla="*/ 405811 w 513697"/>
              <a:gd name="connsiteY46" fmla="*/ 175667 h 595533"/>
              <a:gd name="connsiteX47" fmla="*/ 243402 w 513697"/>
              <a:gd name="connsiteY47" fmla="*/ 190594 h 595533"/>
              <a:gd name="connsiteX48" fmla="*/ 243402 w 513697"/>
              <a:gd name="connsiteY48" fmla="*/ 187880 h 595533"/>
              <a:gd name="connsiteX49" fmla="*/ 404452 w 513697"/>
              <a:gd name="connsiteY49" fmla="*/ 173631 h 595533"/>
              <a:gd name="connsiteX50" fmla="*/ 392900 w 513697"/>
              <a:gd name="connsiteY50" fmla="*/ 153954 h 595533"/>
              <a:gd name="connsiteX51" fmla="*/ 390861 w 513697"/>
              <a:gd name="connsiteY51" fmla="*/ 155311 h 595533"/>
              <a:gd name="connsiteX52" fmla="*/ 163896 w 513697"/>
              <a:gd name="connsiteY52" fmla="*/ 164132 h 595533"/>
              <a:gd name="connsiteX53" fmla="*/ 163896 w 513697"/>
              <a:gd name="connsiteY53" fmla="*/ 161418 h 595533"/>
              <a:gd name="connsiteX54" fmla="*/ 390861 w 513697"/>
              <a:gd name="connsiteY54" fmla="*/ 151240 h 595533"/>
              <a:gd name="connsiteX55" fmla="*/ 391540 w 513697"/>
              <a:gd name="connsiteY55" fmla="*/ 151240 h 595533"/>
              <a:gd name="connsiteX56" fmla="*/ 375911 w 513697"/>
              <a:gd name="connsiteY56" fmla="*/ 131562 h 595533"/>
              <a:gd name="connsiteX57" fmla="*/ 202630 w 513697"/>
              <a:gd name="connsiteY57" fmla="*/ 137669 h 595533"/>
              <a:gd name="connsiteX58" fmla="*/ 202630 w 513697"/>
              <a:gd name="connsiteY58" fmla="*/ 135633 h 595533"/>
              <a:gd name="connsiteX59" fmla="*/ 372513 w 513697"/>
              <a:gd name="connsiteY59" fmla="*/ 127491 h 595533"/>
              <a:gd name="connsiteX60" fmla="*/ 352127 w 513697"/>
              <a:gd name="connsiteY60" fmla="*/ 108492 h 595533"/>
              <a:gd name="connsiteX61" fmla="*/ 138753 w 513697"/>
              <a:gd name="connsiteY61" fmla="*/ 115278 h 595533"/>
              <a:gd name="connsiteX62" fmla="*/ 138753 w 513697"/>
              <a:gd name="connsiteY62" fmla="*/ 113242 h 595533"/>
              <a:gd name="connsiteX63" fmla="*/ 347371 w 513697"/>
              <a:gd name="connsiteY63" fmla="*/ 104421 h 595533"/>
              <a:gd name="connsiteX64" fmla="*/ 313394 w 513697"/>
              <a:gd name="connsiteY64" fmla="*/ 82708 h 595533"/>
              <a:gd name="connsiteX65" fmla="*/ 161857 w 513697"/>
              <a:gd name="connsiteY65" fmla="*/ 82030 h 595533"/>
              <a:gd name="connsiteX66" fmla="*/ 161857 w 513697"/>
              <a:gd name="connsiteY66" fmla="*/ 78637 h 595533"/>
              <a:gd name="connsiteX67" fmla="*/ 301162 w 513697"/>
              <a:gd name="connsiteY67" fmla="*/ 77280 h 595533"/>
              <a:gd name="connsiteX68" fmla="*/ 212143 w 513697"/>
              <a:gd name="connsiteY68" fmla="*/ 58960 h 595533"/>
              <a:gd name="connsiteX69" fmla="*/ 206707 w 513697"/>
              <a:gd name="connsiteY69" fmla="*/ 52174 h 595533"/>
              <a:gd name="connsiteX70" fmla="*/ 220977 w 513697"/>
              <a:gd name="connsiteY70" fmla="*/ 39961 h 595533"/>
              <a:gd name="connsiteX71" fmla="*/ 225734 w 513697"/>
              <a:gd name="connsiteY71" fmla="*/ 45389 h 595533"/>
              <a:gd name="connsiteX72" fmla="*/ 450660 w 513697"/>
              <a:gd name="connsiteY72" fmla="*/ 270661 h 595533"/>
              <a:gd name="connsiteX73" fmla="*/ 389502 w 513697"/>
              <a:gd name="connsiteY73" fmla="*/ 409759 h 595533"/>
              <a:gd name="connsiteX74" fmla="*/ 210105 w 513697"/>
              <a:gd name="connsiteY74" fmla="*/ 474898 h 595533"/>
              <a:gd name="connsiteX75" fmla="*/ 128 w 513697"/>
              <a:gd name="connsiteY75" fmla="*/ 246234 h 595533"/>
              <a:gd name="connsiteX76" fmla="*/ 220977 w 513697"/>
              <a:gd name="connsiteY76" fmla="*/ 39961 h 595533"/>
              <a:gd name="connsiteX77" fmla="*/ 197823 w 513697"/>
              <a:gd name="connsiteY77" fmla="*/ 634 h 595533"/>
              <a:gd name="connsiteX78" fmla="*/ 199183 w 513697"/>
              <a:gd name="connsiteY78" fmla="*/ 634 h 595533"/>
              <a:gd name="connsiteX79" fmla="*/ 202581 w 513697"/>
              <a:gd name="connsiteY79" fmla="*/ 634 h 595533"/>
              <a:gd name="connsiteX80" fmla="*/ 513195 w 513697"/>
              <a:gd name="connsiteY80" fmla="*/ 258430 h 595533"/>
              <a:gd name="connsiteX81" fmla="*/ 231807 w 513697"/>
              <a:gd name="connsiteY81" fmla="*/ 531150 h 595533"/>
              <a:gd name="connsiteX82" fmla="*/ 233846 w 513697"/>
              <a:gd name="connsiteY82" fmla="*/ 552859 h 595533"/>
              <a:gd name="connsiteX83" fmla="*/ 236565 w 513697"/>
              <a:gd name="connsiteY83" fmla="*/ 567784 h 595533"/>
              <a:gd name="connsiteX84" fmla="*/ 297736 w 513697"/>
              <a:gd name="connsiteY84" fmla="*/ 569141 h 595533"/>
              <a:gd name="connsiteX85" fmla="*/ 297736 w 513697"/>
              <a:gd name="connsiteY85" fmla="*/ 592885 h 595533"/>
              <a:gd name="connsiteX86" fmla="*/ 220932 w 513697"/>
              <a:gd name="connsiteY86" fmla="*/ 593564 h 595533"/>
              <a:gd name="connsiteX87" fmla="*/ 168597 w 513697"/>
              <a:gd name="connsiteY87" fmla="*/ 593564 h 595533"/>
              <a:gd name="connsiteX88" fmla="*/ 163159 w 513697"/>
              <a:gd name="connsiteY88" fmla="*/ 591528 h 595533"/>
              <a:gd name="connsiteX89" fmla="*/ 159761 w 513697"/>
              <a:gd name="connsiteY89" fmla="*/ 585423 h 595533"/>
              <a:gd name="connsiteX90" fmla="*/ 159761 w 513697"/>
              <a:gd name="connsiteY90" fmla="*/ 583387 h 595533"/>
              <a:gd name="connsiteX91" fmla="*/ 167237 w 513697"/>
              <a:gd name="connsiteY91" fmla="*/ 572533 h 595533"/>
              <a:gd name="connsiteX92" fmla="*/ 214136 w 513697"/>
              <a:gd name="connsiteY92" fmla="*/ 567784 h 595533"/>
              <a:gd name="connsiteX93" fmla="*/ 213456 w 513697"/>
              <a:gd name="connsiteY93" fmla="*/ 555573 h 595533"/>
              <a:gd name="connsiteX94" fmla="*/ 213456 w 513697"/>
              <a:gd name="connsiteY94" fmla="*/ 529115 h 595533"/>
              <a:gd name="connsiteX95" fmla="*/ 215495 w 513697"/>
              <a:gd name="connsiteY95" fmla="*/ 513511 h 595533"/>
              <a:gd name="connsiteX96" fmla="*/ 228409 w 513697"/>
              <a:gd name="connsiteY96" fmla="*/ 510798 h 595533"/>
              <a:gd name="connsiteX97" fmla="*/ 492125 w 513697"/>
              <a:gd name="connsiteY97" fmla="*/ 258430 h 595533"/>
              <a:gd name="connsiteX98" fmla="*/ 209378 w 513697"/>
              <a:gd name="connsiteY98" fmla="*/ 16238 h 595533"/>
              <a:gd name="connsiteX99" fmla="*/ 208019 w 513697"/>
              <a:gd name="connsiteY99" fmla="*/ 17594 h 595533"/>
              <a:gd name="connsiteX100" fmla="*/ 199183 w 513697"/>
              <a:gd name="connsiteY100" fmla="*/ 28449 h 595533"/>
              <a:gd name="connsiteX101" fmla="*/ 191706 w 513697"/>
              <a:gd name="connsiteY101" fmla="*/ 13524 h 595533"/>
              <a:gd name="connsiteX102" fmla="*/ 191027 w 513697"/>
              <a:gd name="connsiteY102" fmla="*/ 12167 h 595533"/>
              <a:gd name="connsiteX103" fmla="*/ 197823 w 513697"/>
              <a:gd name="connsiteY103" fmla="*/ 634 h 5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3697" h="595533">
                <a:moveTo>
                  <a:pt x="413291" y="196074"/>
                </a:moveTo>
                <a:cubicBezTo>
                  <a:pt x="414650" y="195395"/>
                  <a:pt x="414650" y="197431"/>
                  <a:pt x="413291" y="198110"/>
                </a:cubicBezTo>
                <a:cubicBezTo>
                  <a:pt x="339875" y="208289"/>
                  <a:pt x="265100" y="214397"/>
                  <a:pt x="191005" y="219826"/>
                </a:cubicBezTo>
                <a:cubicBezTo>
                  <a:pt x="189645" y="219826"/>
                  <a:pt x="189645" y="217790"/>
                  <a:pt x="191005" y="217111"/>
                </a:cubicBezTo>
                <a:cubicBezTo>
                  <a:pt x="264420" y="208289"/>
                  <a:pt x="339195" y="199467"/>
                  <a:pt x="413291" y="196074"/>
                </a:cubicBezTo>
                <a:close/>
                <a:moveTo>
                  <a:pt x="206707" y="52174"/>
                </a:moveTo>
                <a:cubicBezTo>
                  <a:pt x="105456" y="67781"/>
                  <a:pt x="20514" y="144454"/>
                  <a:pt x="20514" y="253019"/>
                </a:cubicBezTo>
                <a:cubicBezTo>
                  <a:pt x="20514" y="356834"/>
                  <a:pt x="99340" y="443686"/>
                  <a:pt x="203309" y="453185"/>
                </a:cubicBezTo>
                <a:cubicBezTo>
                  <a:pt x="252236" y="457935"/>
                  <a:pt x="294367" y="443007"/>
                  <a:pt x="335819" y="420616"/>
                </a:cubicBezTo>
                <a:cubicBezTo>
                  <a:pt x="299803" y="426044"/>
                  <a:pt x="261749" y="426722"/>
                  <a:pt x="225054" y="426044"/>
                </a:cubicBezTo>
                <a:cubicBezTo>
                  <a:pt x="223695" y="426044"/>
                  <a:pt x="223695" y="424008"/>
                  <a:pt x="225054" y="424008"/>
                </a:cubicBezTo>
                <a:cubicBezTo>
                  <a:pt x="263108" y="422651"/>
                  <a:pt x="300483" y="418580"/>
                  <a:pt x="338537" y="416544"/>
                </a:cubicBezTo>
                <a:cubicBezTo>
                  <a:pt x="339896" y="415866"/>
                  <a:pt x="340575" y="417223"/>
                  <a:pt x="340575" y="418580"/>
                </a:cubicBezTo>
                <a:cubicBezTo>
                  <a:pt x="343973" y="416544"/>
                  <a:pt x="348050" y="414509"/>
                  <a:pt x="352127" y="412473"/>
                </a:cubicBezTo>
                <a:cubicBezTo>
                  <a:pt x="360282" y="407723"/>
                  <a:pt x="367757" y="402295"/>
                  <a:pt x="375232" y="397546"/>
                </a:cubicBezTo>
                <a:cubicBezTo>
                  <a:pt x="337857" y="403652"/>
                  <a:pt x="299124" y="405009"/>
                  <a:pt x="261749" y="404331"/>
                </a:cubicBezTo>
                <a:cubicBezTo>
                  <a:pt x="259031" y="404331"/>
                  <a:pt x="259711" y="401617"/>
                  <a:pt x="261749" y="401617"/>
                </a:cubicBezTo>
                <a:cubicBezTo>
                  <a:pt x="301162" y="399581"/>
                  <a:pt x="339896" y="395510"/>
                  <a:pt x="379309" y="393474"/>
                </a:cubicBezTo>
                <a:cubicBezTo>
                  <a:pt x="379988" y="393474"/>
                  <a:pt x="379988" y="393474"/>
                  <a:pt x="380668" y="393474"/>
                </a:cubicBezTo>
                <a:cubicBezTo>
                  <a:pt x="392900" y="383975"/>
                  <a:pt x="403772" y="373797"/>
                  <a:pt x="412606" y="362262"/>
                </a:cubicBezTo>
                <a:cubicBezTo>
                  <a:pt x="361641" y="365655"/>
                  <a:pt x="309996" y="367012"/>
                  <a:pt x="259031" y="367690"/>
                </a:cubicBezTo>
                <a:cubicBezTo>
                  <a:pt x="257672" y="367690"/>
                  <a:pt x="257672" y="364976"/>
                  <a:pt x="259031" y="364976"/>
                </a:cubicBezTo>
                <a:cubicBezTo>
                  <a:pt x="310676" y="361584"/>
                  <a:pt x="361641" y="359548"/>
                  <a:pt x="413286" y="358191"/>
                </a:cubicBezTo>
                <a:cubicBezTo>
                  <a:pt x="413965" y="358191"/>
                  <a:pt x="414645" y="358869"/>
                  <a:pt x="414645" y="359548"/>
                </a:cubicBezTo>
                <a:cubicBezTo>
                  <a:pt x="420081" y="351406"/>
                  <a:pt x="424838" y="342585"/>
                  <a:pt x="428235" y="333085"/>
                </a:cubicBezTo>
                <a:cubicBezTo>
                  <a:pt x="368436" y="335799"/>
                  <a:pt x="309317" y="338514"/>
                  <a:pt x="250197" y="344620"/>
                </a:cubicBezTo>
                <a:cubicBezTo>
                  <a:pt x="248838" y="344620"/>
                  <a:pt x="248159" y="341906"/>
                  <a:pt x="250197" y="341906"/>
                </a:cubicBezTo>
                <a:cubicBezTo>
                  <a:pt x="309317" y="333764"/>
                  <a:pt x="369795" y="328336"/>
                  <a:pt x="429594" y="329693"/>
                </a:cubicBezTo>
                <a:cubicBezTo>
                  <a:pt x="430953" y="323586"/>
                  <a:pt x="432313" y="317479"/>
                  <a:pt x="433672" y="311372"/>
                </a:cubicBezTo>
                <a:cubicBezTo>
                  <a:pt x="363680" y="314765"/>
                  <a:pt x="293008" y="316801"/>
                  <a:pt x="223016" y="318158"/>
                </a:cubicBezTo>
                <a:cubicBezTo>
                  <a:pt x="220977" y="318158"/>
                  <a:pt x="220977" y="315444"/>
                  <a:pt x="223016" y="315444"/>
                </a:cubicBezTo>
                <a:cubicBezTo>
                  <a:pt x="293008" y="311372"/>
                  <a:pt x="363680" y="308658"/>
                  <a:pt x="433672" y="307301"/>
                </a:cubicBezTo>
                <a:cubicBezTo>
                  <a:pt x="435031" y="298480"/>
                  <a:pt x="435031" y="289659"/>
                  <a:pt x="434351" y="279482"/>
                </a:cubicBezTo>
                <a:cubicBezTo>
                  <a:pt x="434351" y="280160"/>
                  <a:pt x="434351" y="280160"/>
                  <a:pt x="433672" y="280160"/>
                </a:cubicBezTo>
                <a:cubicBezTo>
                  <a:pt x="377950" y="278803"/>
                  <a:pt x="321548" y="281517"/>
                  <a:pt x="265827" y="287624"/>
                </a:cubicBezTo>
                <a:cubicBezTo>
                  <a:pt x="264467" y="287624"/>
                  <a:pt x="264467" y="284910"/>
                  <a:pt x="265827" y="284910"/>
                </a:cubicBezTo>
                <a:cubicBezTo>
                  <a:pt x="322228" y="278124"/>
                  <a:pt x="377270" y="276089"/>
                  <a:pt x="433672" y="277446"/>
                </a:cubicBezTo>
                <a:cubicBezTo>
                  <a:pt x="433672" y="277446"/>
                  <a:pt x="434351" y="277446"/>
                  <a:pt x="434351" y="277446"/>
                </a:cubicBezTo>
                <a:cubicBezTo>
                  <a:pt x="433672" y="268625"/>
                  <a:pt x="432992" y="259804"/>
                  <a:pt x="430953" y="250983"/>
                </a:cubicBezTo>
                <a:cubicBezTo>
                  <a:pt x="360282" y="257090"/>
                  <a:pt x="289610" y="262518"/>
                  <a:pt x="218259" y="272018"/>
                </a:cubicBezTo>
                <a:cubicBezTo>
                  <a:pt x="217580" y="272018"/>
                  <a:pt x="216900" y="269982"/>
                  <a:pt x="218259" y="269982"/>
                </a:cubicBezTo>
                <a:cubicBezTo>
                  <a:pt x="288251" y="257769"/>
                  <a:pt x="359602" y="248948"/>
                  <a:pt x="430274" y="247591"/>
                </a:cubicBezTo>
                <a:cubicBezTo>
                  <a:pt x="429594" y="242162"/>
                  <a:pt x="428235" y="236056"/>
                  <a:pt x="426876" y="230627"/>
                </a:cubicBezTo>
                <a:cubicBezTo>
                  <a:pt x="350089" y="238770"/>
                  <a:pt x="272622" y="243520"/>
                  <a:pt x="195834" y="242162"/>
                </a:cubicBezTo>
                <a:cubicBezTo>
                  <a:pt x="193796" y="242162"/>
                  <a:pt x="193796" y="239448"/>
                  <a:pt x="195834" y="239448"/>
                </a:cubicBezTo>
                <a:cubicBezTo>
                  <a:pt x="272622" y="237413"/>
                  <a:pt x="349409" y="234020"/>
                  <a:pt x="425517" y="226556"/>
                </a:cubicBezTo>
                <a:cubicBezTo>
                  <a:pt x="420760" y="208236"/>
                  <a:pt x="413965" y="191273"/>
                  <a:pt x="405811" y="175667"/>
                </a:cubicBezTo>
                <a:cubicBezTo>
                  <a:pt x="351448" y="180416"/>
                  <a:pt x="297765" y="187880"/>
                  <a:pt x="243402" y="190594"/>
                </a:cubicBezTo>
                <a:cubicBezTo>
                  <a:pt x="242043" y="190594"/>
                  <a:pt x="241363" y="187880"/>
                  <a:pt x="243402" y="187880"/>
                </a:cubicBezTo>
                <a:cubicBezTo>
                  <a:pt x="296406" y="178381"/>
                  <a:pt x="350768" y="176345"/>
                  <a:pt x="404452" y="173631"/>
                </a:cubicBezTo>
                <a:cubicBezTo>
                  <a:pt x="401054" y="166846"/>
                  <a:pt x="396977" y="160060"/>
                  <a:pt x="392900" y="153954"/>
                </a:cubicBezTo>
                <a:cubicBezTo>
                  <a:pt x="392900" y="154632"/>
                  <a:pt x="392220" y="155311"/>
                  <a:pt x="390861" y="155311"/>
                </a:cubicBezTo>
                <a:cubicBezTo>
                  <a:pt x="315433" y="158025"/>
                  <a:pt x="239325" y="160060"/>
                  <a:pt x="163896" y="164132"/>
                </a:cubicBezTo>
                <a:cubicBezTo>
                  <a:pt x="162537" y="164132"/>
                  <a:pt x="162537" y="161418"/>
                  <a:pt x="163896" y="161418"/>
                </a:cubicBezTo>
                <a:cubicBezTo>
                  <a:pt x="239325" y="153275"/>
                  <a:pt x="315433" y="151918"/>
                  <a:pt x="390861" y="151240"/>
                </a:cubicBezTo>
                <a:cubicBezTo>
                  <a:pt x="390861" y="151240"/>
                  <a:pt x="390861" y="151240"/>
                  <a:pt x="391540" y="151240"/>
                </a:cubicBezTo>
                <a:cubicBezTo>
                  <a:pt x="386104" y="144454"/>
                  <a:pt x="381347" y="137669"/>
                  <a:pt x="375911" y="131562"/>
                </a:cubicBezTo>
                <a:cubicBezTo>
                  <a:pt x="317471" y="131562"/>
                  <a:pt x="261070" y="130884"/>
                  <a:pt x="202630" y="137669"/>
                </a:cubicBezTo>
                <a:cubicBezTo>
                  <a:pt x="201271" y="137669"/>
                  <a:pt x="201271" y="135633"/>
                  <a:pt x="202630" y="135633"/>
                </a:cubicBezTo>
                <a:cubicBezTo>
                  <a:pt x="257672" y="126134"/>
                  <a:pt x="316112" y="121384"/>
                  <a:pt x="372513" y="127491"/>
                </a:cubicBezTo>
                <a:cubicBezTo>
                  <a:pt x="366398" y="121384"/>
                  <a:pt x="359602" y="114599"/>
                  <a:pt x="352127" y="108492"/>
                </a:cubicBezTo>
                <a:cubicBezTo>
                  <a:pt x="281456" y="111206"/>
                  <a:pt x="210105" y="109849"/>
                  <a:pt x="138753" y="115278"/>
                </a:cubicBezTo>
                <a:cubicBezTo>
                  <a:pt x="137394" y="115278"/>
                  <a:pt x="137394" y="113242"/>
                  <a:pt x="138753" y="113242"/>
                </a:cubicBezTo>
                <a:cubicBezTo>
                  <a:pt x="207387" y="104421"/>
                  <a:pt x="278058" y="104421"/>
                  <a:pt x="347371" y="104421"/>
                </a:cubicBezTo>
                <a:cubicBezTo>
                  <a:pt x="336498" y="96279"/>
                  <a:pt x="325626" y="88815"/>
                  <a:pt x="313394" y="82708"/>
                </a:cubicBezTo>
                <a:cubicBezTo>
                  <a:pt x="263788" y="73887"/>
                  <a:pt x="211464" y="80673"/>
                  <a:pt x="161857" y="82030"/>
                </a:cubicBezTo>
                <a:cubicBezTo>
                  <a:pt x="159139" y="82030"/>
                  <a:pt x="159139" y="78637"/>
                  <a:pt x="161857" y="78637"/>
                </a:cubicBezTo>
                <a:cubicBezTo>
                  <a:pt x="208066" y="75244"/>
                  <a:pt x="254954" y="70495"/>
                  <a:pt x="301162" y="77280"/>
                </a:cubicBezTo>
                <a:cubicBezTo>
                  <a:pt x="274660" y="65745"/>
                  <a:pt x="244761" y="59638"/>
                  <a:pt x="212143" y="58960"/>
                </a:cubicBezTo>
                <a:cubicBezTo>
                  <a:pt x="208066" y="58960"/>
                  <a:pt x="206027" y="55567"/>
                  <a:pt x="206707" y="52174"/>
                </a:cubicBezTo>
                <a:close/>
                <a:moveTo>
                  <a:pt x="220977" y="39961"/>
                </a:moveTo>
                <a:cubicBezTo>
                  <a:pt x="224375" y="39961"/>
                  <a:pt x="226414" y="42675"/>
                  <a:pt x="225734" y="45389"/>
                </a:cubicBezTo>
                <a:cubicBezTo>
                  <a:pt x="350089" y="31140"/>
                  <a:pt x="439787" y="158703"/>
                  <a:pt x="450660" y="270661"/>
                </a:cubicBezTo>
                <a:cubicBezTo>
                  <a:pt x="456096" y="329693"/>
                  <a:pt x="438428" y="375154"/>
                  <a:pt x="389502" y="409759"/>
                </a:cubicBezTo>
                <a:cubicBezTo>
                  <a:pt x="335819" y="447757"/>
                  <a:pt x="277379" y="478969"/>
                  <a:pt x="210105" y="474898"/>
                </a:cubicBezTo>
                <a:cubicBezTo>
                  <a:pt x="89147" y="468113"/>
                  <a:pt x="-3949" y="367012"/>
                  <a:pt x="128" y="246234"/>
                </a:cubicBezTo>
                <a:cubicBezTo>
                  <a:pt x="4205" y="130884"/>
                  <a:pt x="104776" y="34533"/>
                  <a:pt x="220977" y="39961"/>
                </a:cubicBezTo>
                <a:close/>
                <a:moveTo>
                  <a:pt x="197823" y="634"/>
                </a:moveTo>
                <a:cubicBezTo>
                  <a:pt x="198503" y="634"/>
                  <a:pt x="198503" y="634"/>
                  <a:pt x="199183" y="634"/>
                </a:cubicBezTo>
                <a:cubicBezTo>
                  <a:pt x="199862" y="634"/>
                  <a:pt x="201222" y="634"/>
                  <a:pt x="202581" y="634"/>
                </a:cubicBezTo>
                <a:cubicBezTo>
                  <a:pt x="352790" y="-9542"/>
                  <a:pt x="502320" y="103752"/>
                  <a:pt x="513195" y="258430"/>
                </a:cubicBezTo>
                <a:cubicBezTo>
                  <a:pt x="523390" y="415142"/>
                  <a:pt x="376579" y="524366"/>
                  <a:pt x="231807" y="531150"/>
                </a:cubicBezTo>
                <a:cubicBezTo>
                  <a:pt x="232487" y="538612"/>
                  <a:pt x="233167" y="545396"/>
                  <a:pt x="233846" y="552859"/>
                </a:cubicBezTo>
                <a:cubicBezTo>
                  <a:pt x="234526" y="557608"/>
                  <a:pt x="235206" y="563035"/>
                  <a:pt x="236565" y="567784"/>
                </a:cubicBezTo>
                <a:cubicBezTo>
                  <a:pt x="256956" y="567784"/>
                  <a:pt x="278026" y="569141"/>
                  <a:pt x="297736" y="569141"/>
                </a:cubicBezTo>
                <a:cubicBezTo>
                  <a:pt x="312689" y="569141"/>
                  <a:pt x="312689" y="592207"/>
                  <a:pt x="297736" y="592885"/>
                </a:cubicBezTo>
                <a:cubicBezTo>
                  <a:pt x="271909" y="593564"/>
                  <a:pt x="246081" y="593564"/>
                  <a:pt x="220932" y="593564"/>
                </a:cubicBezTo>
                <a:cubicBezTo>
                  <a:pt x="205300" y="594242"/>
                  <a:pt x="184229" y="597634"/>
                  <a:pt x="168597" y="593564"/>
                </a:cubicBezTo>
                <a:cubicBezTo>
                  <a:pt x="167237" y="593564"/>
                  <a:pt x="165878" y="592885"/>
                  <a:pt x="163159" y="591528"/>
                </a:cubicBezTo>
                <a:cubicBezTo>
                  <a:pt x="161120" y="590850"/>
                  <a:pt x="159761" y="587458"/>
                  <a:pt x="159761" y="585423"/>
                </a:cubicBezTo>
                <a:lnTo>
                  <a:pt x="159761" y="583387"/>
                </a:lnTo>
                <a:cubicBezTo>
                  <a:pt x="159761" y="578639"/>
                  <a:pt x="163159" y="573890"/>
                  <a:pt x="167237" y="572533"/>
                </a:cubicBezTo>
                <a:cubicBezTo>
                  <a:pt x="182190" y="569819"/>
                  <a:pt x="198503" y="568462"/>
                  <a:pt x="214136" y="567784"/>
                </a:cubicBezTo>
                <a:cubicBezTo>
                  <a:pt x="214136" y="563714"/>
                  <a:pt x="214136" y="559643"/>
                  <a:pt x="213456" y="555573"/>
                </a:cubicBezTo>
                <a:cubicBezTo>
                  <a:pt x="213456" y="546753"/>
                  <a:pt x="213456" y="537934"/>
                  <a:pt x="213456" y="529115"/>
                </a:cubicBezTo>
                <a:cubicBezTo>
                  <a:pt x="209378" y="525044"/>
                  <a:pt x="210058" y="517582"/>
                  <a:pt x="215495" y="513511"/>
                </a:cubicBezTo>
                <a:cubicBezTo>
                  <a:pt x="217534" y="507406"/>
                  <a:pt x="225011" y="506727"/>
                  <a:pt x="228409" y="510798"/>
                </a:cubicBezTo>
                <a:cubicBezTo>
                  <a:pt x="362986" y="495194"/>
                  <a:pt x="503000" y="411750"/>
                  <a:pt x="492125" y="258430"/>
                </a:cubicBezTo>
                <a:cubicBezTo>
                  <a:pt x="482609" y="110536"/>
                  <a:pt x="346673" y="20986"/>
                  <a:pt x="209378" y="16238"/>
                </a:cubicBezTo>
                <a:cubicBezTo>
                  <a:pt x="208698" y="16916"/>
                  <a:pt x="208698" y="16916"/>
                  <a:pt x="208019" y="17594"/>
                </a:cubicBezTo>
                <a:cubicBezTo>
                  <a:pt x="213456" y="23022"/>
                  <a:pt x="206659" y="33198"/>
                  <a:pt x="199183" y="28449"/>
                </a:cubicBezTo>
                <a:cubicBezTo>
                  <a:pt x="193745" y="25057"/>
                  <a:pt x="191706" y="19630"/>
                  <a:pt x="191706" y="13524"/>
                </a:cubicBezTo>
                <a:cubicBezTo>
                  <a:pt x="191706" y="12845"/>
                  <a:pt x="191027" y="12845"/>
                  <a:pt x="191027" y="12167"/>
                </a:cubicBezTo>
                <a:cubicBezTo>
                  <a:pt x="189667" y="7418"/>
                  <a:pt x="191706" y="1313"/>
                  <a:pt x="197823" y="6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ym typeface="+mn-lt"/>
            </a:endParaRPr>
          </a:p>
        </p:txBody>
      </p:sp>
      <p:cxnSp>
        <p:nvCxnSpPr>
          <p:cNvPr id="20" name="直接连接符 19"/>
          <p:cNvCxnSpPr/>
          <p:nvPr userDrawn="1"/>
        </p:nvCxnSpPr>
        <p:spPr>
          <a:xfrm>
            <a:off x="2609273" y="2412150"/>
            <a:ext cx="0" cy="959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895829" y="2412150"/>
            <a:ext cx="0" cy="959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9182385" y="2405331"/>
            <a:ext cx="0" cy="959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1175825" y="3254137"/>
            <a:ext cx="3784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4157612" y="3254137"/>
            <a:ext cx="3784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139399" y="3296654"/>
            <a:ext cx="3784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10121185" y="3254137"/>
            <a:ext cx="3784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占位符 23"/>
          <p:cNvSpPr>
            <a:spLocks noGrp="1"/>
          </p:cNvSpPr>
          <p:nvPr>
            <p:ph type="body" sz="quarter" idx="16" hasCustomPrompt="1"/>
          </p:nvPr>
        </p:nvSpPr>
        <p:spPr>
          <a:xfrm>
            <a:off x="3507117" y="3713141"/>
            <a:ext cx="161905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46" name="文本占位符 23"/>
          <p:cNvSpPr>
            <a:spLocks noGrp="1"/>
          </p:cNvSpPr>
          <p:nvPr>
            <p:ph type="body" sz="quarter" idx="17" hasCustomPrompt="1"/>
          </p:nvPr>
        </p:nvSpPr>
        <p:spPr>
          <a:xfrm>
            <a:off x="6473872" y="3713140"/>
            <a:ext cx="161905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47" name="文本占位符 23"/>
          <p:cNvSpPr>
            <a:spLocks noGrp="1"/>
          </p:cNvSpPr>
          <p:nvPr>
            <p:ph type="body" sz="quarter" idx="18" hasCustomPrompt="1"/>
          </p:nvPr>
        </p:nvSpPr>
        <p:spPr>
          <a:xfrm>
            <a:off x="9500896" y="3666814"/>
            <a:ext cx="161905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48" name="文本占位符 23"/>
          <p:cNvSpPr>
            <a:spLocks noGrp="1"/>
          </p:cNvSpPr>
          <p:nvPr>
            <p:ph type="body" sz="quarter" idx="19" hasCustomPrompt="1"/>
          </p:nvPr>
        </p:nvSpPr>
        <p:spPr>
          <a:xfrm>
            <a:off x="555536" y="3666813"/>
            <a:ext cx="1619057" cy="962025"/>
          </a:xfrm>
        </p:spPr>
        <p:txBody>
          <a:bodyPr/>
          <a:lstStyle>
            <a:lvl1pPr marL="0" indent="0">
              <a:buNone/>
              <a:defRPr>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49" name="文本占位符 23"/>
          <p:cNvSpPr>
            <a:spLocks noGrp="1"/>
          </p:cNvSpPr>
          <p:nvPr>
            <p:ph type="body" sz="quarter" idx="20" hasCustomPrompt="1"/>
          </p:nvPr>
        </p:nvSpPr>
        <p:spPr>
          <a:xfrm>
            <a:off x="817896" y="2750506"/>
            <a:ext cx="1132024" cy="414951"/>
          </a:xfrm>
        </p:spPr>
        <p:txBody>
          <a:bodyPr>
            <a:noAutofit/>
          </a:bodyPr>
          <a:lstStyle>
            <a:lvl1pPr marL="0" indent="0">
              <a:buNone/>
              <a:defRPr sz="1400">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50" name="文本占位符 23"/>
          <p:cNvSpPr>
            <a:spLocks noGrp="1"/>
          </p:cNvSpPr>
          <p:nvPr>
            <p:ph type="body" sz="quarter" idx="21" hasCustomPrompt="1"/>
          </p:nvPr>
        </p:nvSpPr>
        <p:spPr>
          <a:xfrm>
            <a:off x="3750633" y="2772947"/>
            <a:ext cx="1132024" cy="414951"/>
          </a:xfrm>
        </p:spPr>
        <p:txBody>
          <a:bodyPr>
            <a:noAutofit/>
          </a:bodyPr>
          <a:lstStyle>
            <a:lvl1pPr marL="0" indent="0">
              <a:buNone/>
              <a:defRPr sz="1400">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51" name="文本占位符 23"/>
          <p:cNvSpPr>
            <a:spLocks noGrp="1"/>
          </p:cNvSpPr>
          <p:nvPr>
            <p:ph type="body" sz="quarter" idx="22" hasCustomPrompt="1"/>
          </p:nvPr>
        </p:nvSpPr>
        <p:spPr>
          <a:xfrm>
            <a:off x="6766548" y="2839106"/>
            <a:ext cx="1132024" cy="414951"/>
          </a:xfrm>
        </p:spPr>
        <p:txBody>
          <a:bodyPr>
            <a:noAutofit/>
          </a:bodyPr>
          <a:lstStyle>
            <a:lvl1pPr marL="0" indent="0">
              <a:buNone/>
              <a:defRPr sz="1400">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
        <p:nvSpPr>
          <p:cNvPr id="52" name="文本占位符 23"/>
          <p:cNvSpPr>
            <a:spLocks noGrp="1"/>
          </p:cNvSpPr>
          <p:nvPr>
            <p:ph type="body" sz="quarter" idx="23" hasCustomPrompt="1"/>
          </p:nvPr>
        </p:nvSpPr>
        <p:spPr>
          <a:xfrm>
            <a:off x="9744412" y="2822097"/>
            <a:ext cx="1132024" cy="414951"/>
          </a:xfrm>
        </p:spPr>
        <p:txBody>
          <a:bodyPr>
            <a:noAutofit/>
          </a:bodyPr>
          <a:lstStyle>
            <a:lvl1pPr marL="0" indent="0">
              <a:buNone/>
              <a:defRPr sz="1400">
                <a:solidFill>
                  <a:schemeClr val="bg1"/>
                </a:solidFill>
              </a:defRPr>
            </a:lvl1pPr>
            <a:lvl2pPr marL="457200" indent="0">
              <a:buNone/>
              <a:defRPr/>
            </a:lvl2pPr>
            <a:lvl4pPr marL="1371600" indent="0">
              <a:buNone/>
              <a:defRPr/>
            </a:lvl4pPr>
            <a:lvl5pPr marL="1828800" indent="0">
              <a:buNone/>
              <a:defRPr/>
            </a:lvl5pPr>
          </a:lstStyle>
          <a:p>
            <a:pPr lvl="0"/>
            <a:r>
              <a:rPr lang="zh-CN" altLang="en-US" dirty="0"/>
              <a:t>单击此处编辑母版文本样</a:t>
            </a:r>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grpSp>
        <p:nvGrpSpPr>
          <p:cNvPr id="31" name="组合 30"/>
          <p:cNvGrpSpPr/>
          <p:nvPr userDrawn="1"/>
        </p:nvGrpSpPr>
        <p:grpSpPr>
          <a:xfrm>
            <a:off x="7633154" y="1272282"/>
            <a:ext cx="2934784" cy="1341104"/>
            <a:chOff x="888349" y="1409553"/>
            <a:chExt cx="2934784" cy="1341104"/>
          </a:xfrm>
        </p:grpSpPr>
        <p:cxnSp>
          <p:nvCxnSpPr>
            <p:cNvPr id="33" name="直接连接符 32"/>
            <p:cNvCxnSpPr/>
            <p:nvPr/>
          </p:nvCxnSpPr>
          <p:spPr>
            <a:xfrm>
              <a:off x="888349" y="2097748"/>
              <a:ext cx="293478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888349" y="1409553"/>
              <a:ext cx="2934784" cy="646331"/>
            </a:xfrm>
            <a:prstGeom prst="rect">
              <a:avLst/>
            </a:prstGeom>
            <a:noFill/>
          </p:spPr>
          <p:txBody>
            <a:bodyPr wrap="square">
              <a:spAutoFit/>
            </a:bodyPr>
            <a:lstStyle/>
            <a:p>
              <a:pPr lvl="0" algn="just"/>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针对视觉实体和视觉关系的抽取问题</a:t>
              </a:r>
              <a:endParaRPr lang="zh-CN" altLang="en-US" dirty="0">
                <a:latin typeface="黑体" panose="02010609060101010101" pitchFamily="49" charset="-122"/>
                <a:ea typeface="黑体" panose="02010609060101010101" pitchFamily="49" charset="-122"/>
              </a:endParaRPr>
            </a:p>
          </p:txBody>
        </p:sp>
        <p:sp>
          <p:nvSpPr>
            <p:cNvPr id="36" name="文本框 35"/>
            <p:cNvSpPr txBox="1"/>
            <p:nvPr userDrawn="1"/>
          </p:nvSpPr>
          <p:spPr>
            <a:xfrm>
              <a:off x="888349" y="2165882"/>
              <a:ext cx="2934784" cy="584775"/>
            </a:xfrm>
            <a:prstGeom prst="rect">
              <a:avLst/>
            </a:prstGeom>
            <a:noFill/>
          </p:spPr>
          <p:txBody>
            <a:bodyPr wrap="square">
              <a:spAutoFit/>
            </a:bodyPr>
            <a:lstStyle/>
            <a:p>
              <a:pPr lvl="0"/>
              <a:r>
                <a:rPr lang="zh-CN" altLang="zh-CN" sz="1600" dirty="0"/>
                <a:t>分别提出两种用于视觉实体和视觉关系的抽取的新颖框架</a:t>
              </a:r>
              <a:endParaRPr lang="zh-CN" altLang="en-US" sz="1600" dirty="0"/>
            </a:p>
          </p:txBody>
        </p:sp>
      </p:grpSp>
      <p:grpSp>
        <p:nvGrpSpPr>
          <p:cNvPr id="37" name="组合 36"/>
          <p:cNvGrpSpPr/>
          <p:nvPr userDrawn="1"/>
        </p:nvGrpSpPr>
        <p:grpSpPr>
          <a:xfrm>
            <a:off x="1574642" y="1254761"/>
            <a:ext cx="2934784" cy="1350946"/>
            <a:chOff x="888349" y="4307847"/>
            <a:chExt cx="2934784" cy="1350946"/>
          </a:xfrm>
        </p:grpSpPr>
        <p:cxnSp>
          <p:nvCxnSpPr>
            <p:cNvPr id="38" name="直接连接符 37"/>
            <p:cNvCxnSpPr/>
            <p:nvPr/>
          </p:nvCxnSpPr>
          <p:spPr>
            <a:xfrm>
              <a:off x="888349" y="5005884"/>
              <a:ext cx="293478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userDrawn="1"/>
          </p:nvSpPr>
          <p:spPr>
            <a:xfrm>
              <a:off x="888349" y="4307847"/>
              <a:ext cx="2934784" cy="646331"/>
            </a:xfrm>
            <a:prstGeom prst="rect">
              <a:avLst/>
            </a:prstGeom>
            <a:noFill/>
          </p:spPr>
          <p:txBody>
            <a:bodyPr wrap="square">
              <a:spAutoFit/>
            </a:bodyPr>
            <a:lstStyle/>
            <a:p>
              <a:pPr lvl="0" algn="just"/>
              <a:r>
                <a:rPr lang="zh-CN" altLang="en-US" dirty="0">
                  <a:latin typeface="黑体" panose="02010609060101010101" pitchFamily="49" charset="-122"/>
                  <a:ea typeface="黑体" panose="02010609060101010101" pitchFamily="49" charset="-122"/>
                </a:rPr>
                <a:t>创新：（</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）针对 “新知识”获取问题</a:t>
              </a:r>
              <a:endParaRPr lang="zh-CN" altLang="en-US" dirty="0">
                <a:latin typeface="黑体" panose="02010609060101010101" pitchFamily="49" charset="-122"/>
                <a:ea typeface="黑体" panose="02010609060101010101" pitchFamily="49" charset="-122"/>
              </a:endParaRPr>
            </a:p>
          </p:txBody>
        </p:sp>
        <p:sp>
          <p:nvSpPr>
            <p:cNvPr id="40" name="文本框 39"/>
            <p:cNvSpPr txBox="1"/>
            <p:nvPr userDrawn="1"/>
          </p:nvSpPr>
          <p:spPr>
            <a:xfrm>
              <a:off x="888349" y="5074018"/>
              <a:ext cx="2934784" cy="584775"/>
            </a:xfrm>
            <a:prstGeom prst="rect">
              <a:avLst/>
            </a:prstGeom>
            <a:noFill/>
          </p:spPr>
          <p:txBody>
            <a:bodyPr wrap="square">
              <a:spAutoFit/>
            </a:bodyPr>
            <a:lstStyle/>
            <a:p>
              <a:pPr lvl="0"/>
              <a:r>
                <a:rPr lang="zh-CN" altLang="en-US" sz="1600" dirty="0"/>
                <a:t>首次在基于视觉数据的知识图谱更新任务中应用了</a:t>
              </a:r>
              <a:r>
                <a:rPr lang="en-US" altLang="zh-CN" sz="1600" dirty="0"/>
                <a:t>ZSL</a:t>
              </a:r>
              <a:r>
                <a:rPr lang="zh-CN" altLang="en-US" sz="1600" dirty="0"/>
                <a:t>技术</a:t>
              </a:r>
              <a:endParaRPr lang="zh-CN" altLang="en-US" sz="1600" dirty="0"/>
            </a:p>
          </p:txBody>
        </p:sp>
      </p:grpSp>
      <p:grpSp>
        <p:nvGrpSpPr>
          <p:cNvPr id="41" name="组合 40"/>
          <p:cNvGrpSpPr/>
          <p:nvPr userDrawn="1"/>
        </p:nvGrpSpPr>
        <p:grpSpPr>
          <a:xfrm>
            <a:off x="7598283" y="4117989"/>
            <a:ext cx="3004526" cy="1852536"/>
            <a:chOff x="5680544" y="4275960"/>
            <a:chExt cx="3004526" cy="1852536"/>
          </a:xfrm>
        </p:grpSpPr>
        <p:cxnSp>
          <p:nvCxnSpPr>
            <p:cNvPr id="42" name="直接连接符 41"/>
            <p:cNvCxnSpPr/>
            <p:nvPr/>
          </p:nvCxnSpPr>
          <p:spPr>
            <a:xfrm>
              <a:off x="5750286" y="4983144"/>
              <a:ext cx="293478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userDrawn="1"/>
          </p:nvSpPr>
          <p:spPr>
            <a:xfrm>
              <a:off x="5680544" y="4275960"/>
              <a:ext cx="2934784" cy="646331"/>
            </a:xfrm>
            <a:prstGeom prst="rect">
              <a:avLst/>
            </a:prstGeom>
            <a:noFill/>
          </p:spPr>
          <p:txBody>
            <a:bodyPr wrap="square">
              <a:spAutoFit/>
            </a:bodyPr>
            <a:lstStyle/>
            <a:p>
              <a:pPr lvl="0" algn="just"/>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）进行多模态知识图谱的更新</a:t>
              </a:r>
              <a:endParaRPr lang="zh-CN" altLang="en-US" dirty="0">
                <a:latin typeface="黑体" panose="02010609060101010101" pitchFamily="49" charset="-122"/>
                <a:ea typeface="黑体" panose="02010609060101010101" pitchFamily="49" charset="-122"/>
              </a:endParaRPr>
            </a:p>
          </p:txBody>
        </p:sp>
        <p:sp>
          <p:nvSpPr>
            <p:cNvPr id="44" name="文本框 43"/>
            <p:cNvSpPr txBox="1"/>
            <p:nvPr userDrawn="1"/>
          </p:nvSpPr>
          <p:spPr>
            <a:xfrm>
              <a:off x="5750286" y="5051278"/>
              <a:ext cx="2934784" cy="1077218"/>
            </a:xfrm>
            <a:prstGeom prst="rect">
              <a:avLst/>
            </a:prstGeom>
            <a:noFill/>
          </p:spPr>
          <p:txBody>
            <a:bodyPr wrap="square">
              <a:spAutoFit/>
            </a:bodyPr>
            <a:lstStyle/>
            <a:p>
              <a:pPr lvl="0"/>
              <a:r>
                <a:rPr lang="zh-CN" altLang="en-US" sz="1600" dirty="0"/>
                <a:t>以建筑室内装修施工工艺知识图谱更新为例，验证所提出的框架。结果表明，所提出的框架可以实现多模态知识的更新</a:t>
              </a:r>
              <a:endParaRPr lang="zh-CN" altLang="en-US" sz="1600" dirty="0"/>
            </a:p>
          </p:txBody>
        </p:sp>
      </p:grpSp>
      <p:grpSp>
        <p:nvGrpSpPr>
          <p:cNvPr id="53" name="组合 52"/>
          <p:cNvGrpSpPr/>
          <p:nvPr userDrawn="1"/>
        </p:nvGrpSpPr>
        <p:grpSpPr>
          <a:xfrm>
            <a:off x="1456535" y="4117989"/>
            <a:ext cx="3004526" cy="1843389"/>
            <a:chOff x="5680544" y="4285107"/>
            <a:chExt cx="3004526" cy="1843389"/>
          </a:xfrm>
        </p:grpSpPr>
        <p:cxnSp>
          <p:nvCxnSpPr>
            <p:cNvPr id="54" name="直接连接符 53"/>
            <p:cNvCxnSpPr/>
            <p:nvPr/>
          </p:nvCxnSpPr>
          <p:spPr>
            <a:xfrm>
              <a:off x="5750286" y="4983144"/>
              <a:ext cx="293478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userDrawn="1"/>
          </p:nvSpPr>
          <p:spPr>
            <a:xfrm>
              <a:off x="5680544" y="4285107"/>
              <a:ext cx="2934784" cy="646331"/>
            </a:xfrm>
            <a:prstGeom prst="rect">
              <a:avLst/>
            </a:prstGeom>
            <a:noFill/>
          </p:spPr>
          <p:txBody>
            <a:bodyPr wrap="square">
              <a:spAutoFit/>
            </a:bodyPr>
            <a:lstStyle/>
            <a:p>
              <a:pPr lvl="0" algn="just"/>
              <a:r>
                <a:rPr lang="zh-CN" altLang="en-US" dirty="0">
                  <a:latin typeface="黑体" panose="02010609060101010101" pitchFamily="49" charset="-122"/>
                  <a:ea typeface="黑体" panose="02010609060101010101" pitchFamily="49" charset="-122"/>
                </a:rPr>
                <a:t>特色：（</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）使用视觉数据更新知识图谱</a:t>
              </a:r>
              <a:endParaRPr lang="zh-CN" altLang="en-US" dirty="0">
                <a:latin typeface="黑体" panose="02010609060101010101" pitchFamily="49" charset="-122"/>
                <a:ea typeface="黑体" panose="02010609060101010101" pitchFamily="49" charset="-122"/>
              </a:endParaRPr>
            </a:p>
          </p:txBody>
        </p:sp>
        <p:sp>
          <p:nvSpPr>
            <p:cNvPr id="56" name="文本框 55"/>
            <p:cNvSpPr txBox="1"/>
            <p:nvPr userDrawn="1"/>
          </p:nvSpPr>
          <p:spPr>
            <a:xfrm>
              <a:off x="5750286" y="5051278"/>
              <a:ext cx="2934784" cy="1077218"/>
            </a:xfrm>
            <a:prstGeom prst="rect">
              <a:avLst/>
            </a:prstGeom>
            <a:noFill/>
          </p:spPr>
          <p:txBody>
            <a:bodyPr wrap="square">
              <a:spAutoFit/>
            </a:bodyPr>
            <a:lstStyle/>
            <a:p>
              <a:pPr lvl="0"/>
              <a:r>
                <a:rPr lang="zh-CN" altLang="en-US" sz="1600" dirty="0"/>
                <a:t>由于建筑施工领域缺乏完善的结构化文本数据，而且新工具、新施工工艺识别要求使用视觉数据</a:t>
              </a:r>
              <a:endParaRPr lang="zh-CN" altLang="en-US" sz="1600" dirty="0"/>
            </a:p>
          </p:txBody>
        </p:sp>
      </p:grpSp>
      <p:grpSp>
        <p:nvGrpSpPr>
          <p:cNvPr id="57" name="组合 56"/>
          <p:cNvGrpSpPr/>
          <p:nvPr userDrawn="1"/>
        </p:nvGrpSpPr>
        <p:grpSpPr>
          <a:xfrm>
            <a:off x="4836000" y="2169000"/>
            <a:ext cx="2520000" cy="2520000"/>
            <a:chOff x="2969261" y="2374990"/>
            <a:chExt cx="2520000" cy="2520000"/>
          </a:xfrm>
        </p:grpSpPr>
        <p:grpSp>
          <p:nvGrpSpPr>
            <p:cNvPr id="58" name="组合 57"/>
            <p:cNvGrpSpPr/>
            <p:nvPr/>
          </p:nvGrpSpPr>
          <p:grpSpPr>
            <a:xfrm rot="2700000">
              <a:off x="2969261" y="2374990"/>
              <a:ext cx="2520000" cy="2520000"/>
              <a:chOff x="3330381" y="2269967"/>
              <a:chExt cx="2160000" cy="2160000"/>
            </a:xfrm>
          </p:grpSpPr>
          <p:sp>
            <p:nvSpPr>
              <p:cNvPr id="63" name="矩形 62"/>
              <p:cNvSpPr/>
              <p:nvPr/>
            </p:nvSpPr>
            <p:spPr>
              <a:xfrm rot="16200000">
                <a:off x="3330381" y="2989967"/>
                <a:ext cx="2160000" cy="720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330381" y="2989967"/>
                <a:ext cx="2160000" cy="720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a:off x="4050381" y="2989967"/>
                <a:ext cx="0" cy="7200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770381" y="2998671"/>
                <a:ext cx="0" cy="7200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59" name="iconfont-11825-5646600"/>
            <p:cNvSpPr/>
            <p:nvPr/>
          </p:nvSpPr>
          <p:spPr>
            <a:xfrm>
              <a:off x="3361502" y="3911993"/>
              <a:ext cx="609588" cy="609685"/>
            </a:xfrm>
            <a:custGeom>
              <a:avLst/>
              <a:gdLst>
                <a:gd name="T0" fmla="*/ 10472 w 13036"/>
                <a:gd name="T1" fmla="*/ 429 h 13037"/>
                <a:gd name="T2" fmla="*/ 9614 w 13036"/>
                <a:gd name="T3" fmla="*/ 429 h 13037"/>
                <a:gd name="T4" fmla="*/ 859 w 13036"/>
                <a:gd name="T5" fmla="*/ 9184 h 13037"/>
                <a:gd name="T6" fmla="*/ 635 w 13036"/>
                <a:gd name="T7" fmla="*/ 9408 h 13037"/>
                <a:gd name="T8" fmla="*/ 3074 w 13036"/>
                <a:gd name="T9" fmla="*/ 11847 h 13037"/>
                <a:gd name="T10" fmla="*/ 3074 w 13036"/>
                <a:gd name="T11" fmla="*/ 11847 h 13037"/>
                <a:gd name="T12" fmla="*/ 3431 w 13036"/>
                <a:gd name="T13" fmla="*/ 12204 h 13037"/>
                <a:gd name="T14" fmla="*/ 3629 w 13036"/>
                <a:gd name="T15" fmla="*/ 12402 h 13037"/>
                <a:gd name="T16" fmla="*/ 4056 w 13036"/>
                <a:gd name="T17" fmla="*/ 11974 h 13037"/>
                <a:gd name="T18" fmla="*/ 4056 w 13036"/>
                <a:gd name="T19" fmla="*/ 11974 h 13037"/>
                <a:gd name="T20" fmla="*/ 10898 w 13036"/>
                <a:gd name="T21" fmla="*/ 5131 h 13037"/>
                <a:gd name="T22" fmla="*/ 10899 w 13036"/>
                <a:gd name="T23" fmla="*/ 5132 h 13037"/>
                <a:gd name="T24" fmla="*/ 11326 w 13036"/>
                <a:gd name="T25" fmla="*/ 4704 h 13037"/>
                <a:gd name="T26" fmla="*/ 11326 w 13036"/>
                <a:gd name="T27" fmla="*/ 4704 h 13037"/>
                <a:gd name="T28" fmla="*/ 12608 w 13036"/>
                <a:gd name="T29" fmla="*/ 3422 h 13037"/>
                <a:gd name="T30" fmla="*/ 12608 w 13036"/>
                <a:gd name="T31" fmla="*/ 2564 h 13037"/>
                <a:gd name="T32" fmla="*/ 10472 w 13036"/>
                <a:gd name="T33" fmla="*/ 429 h 13037"/>
                <a:gd name="T34" fmla="*/ 3627 w 13036"/>
                <a:gd name="T35" fmla="*/ 11545 h 13037"/>
                <a:gd name="T36" fmla="*/ 1492 w 13036"/>
                <a:gd name="T37" fmla="*/ 9409 h 13037"/>
                <a:gd name="T38" fmla="*/ 8334 w 13036"/>
                <a:gd name="T39" fmla="*/ 2567 h 13037"/>
                <a:gd name="T40" fmla="*/ 10469 w 13036"/>
                <a:gd name="T41" fmla="*/ 4702 h 13037"/>
                <a:gd name="T42" fmla="*/ 3627 w 13036"/>
                <a:gd name="T43" fmla="*/ 11545 h 13037"/>
                <a:gd name="T44" fmla="*/ 10897 w 13036"/>
                <a:gd name="T45" fmla="*/ 4275 h 13037"/>
                <a:gd name="T46" fmla="*/ 8761 w 13036"/>
                <a:gd name="T47" fmla="*/ 2140 h 13037"/>
                <a:gd name="T48" fmla="*/ 10044 w 13036"/>
                <a:gd name="T49" fmla="*/ 858 h 13037"/>
                <a:gd name="T50" fmla="*/ 12179 w 13036"/>
                <a:gd name="T51" fmla="*/ 2993 h 13037"/>
                <a:gd name="T52" fmla="*/ 10897 w 13036"/>
                <a:gd name="T53" fmla="*/ 4275 h 13037"/>
                <a:gd name="T54" fmla="*/ 827 w 13036"/>
                <a:gd name="T55" fmla="*/ 12209 h 13037"/>
                <a:gd name="T56" fmla="*/ 1277 w 13036"/>
                <a:gd name="T57" fmla="*/ 10050 h 13037"/>
                <a:gd name="T58" fmla="*/ 628 w 13036"/>
                <a:gd name="T59" fmla="*/ 9401 h 13037"/>
                <a:gd name="T60" fmla="*/ 0 w 13036"/>
                <a:gd name="T61" fmla="*/ 13037 h 13037"/>
                <a:gd name="T62" fmla="*/ 3628 w 13036"/>
                <a:gd name="T63" fmla="*/ 12401 h 13037"/>
                <a:gd name="T64" fmla="*/ 3431 w 13036"/>
                <a:gd name="T65" fmla="*/ 12204 h 13037"/>
                <a:gd name="T66" fmla="*/ 3074 w 13036"/>
                <a:gd name="T67" fmla="*/ 11847 h 13037"/>
                <a:gd name="T68" fmla="*/ 827 w 13036"/>
                <a:gd name="T69" fmla="*/ 12209 h 13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36" h="13037">
                  <a:moveTo>
                    <a:pt x="10472" y="429"/>
                  </a:moveTo>
                  <a:cubicBezTo>
                    <a:pt x="10472" y="429"/>
                    <a:pt x="10043" y="0"/>
                    <a:pt x="9614" y="429"/>
                  </a:cubicBezTo>
                  <a:lnTo>
                    <a:pt x="859" y="9184"/>
                  </a:lnTo>
                  <a:lnTo>
                    <a:pt x="635" y="9408"/>
                  </a:lnTo>
                  <a:lnTo>
                    <a:pt x="3074" y="11847"/>
                  </a:lnTo>
                  <a:lnTo>
                    <a:pt x="3074" y="11847"/>
                  </a:lnTo>
                  <a:lnTo>
                    <a:pt x="3431" y="12204"/>
                  </a:lnTo>
                  <a:lnTo>
                    <a:pt x="3629" y="12402"/>
                  </a:lnTo>
                  <a:lnTo>
                    <a:pt x="4056" y="11974"/>
                  </a:lnTo>
                  <a:lnTo>
                    <a:pt x="4056" y="11974"/>
                  </a:lnTo>
                  <a:lnTo>
                    <a:pt x="10898" y="5131"/>
                  </a:lnTo>
                  <a:lnTo>
                    <a:pt x="10899" y="5132"/>
                  </a:lnTo>
                  <a:lnTo>
                    <a:pt x="11326" y="4704"/>
                  </a:lnTo>
                  <a:lnTo>
                    <a:pt x="11326" y="4704"/>
                  </a:lnTo>
                  <a:lnTo>
                    <a:pt x="12608" y="3422"/>
                  </a:lnTo>
                  <a:cubicBezTo>
                    <a:pt x="13036" y="2993"/>
                    <a:pt x="12608" y="2564"/>
                    <a:pt x="12608" y="2564"/>
                  </a:cubicBezTo>
                  <a:lnTo>
                    <a:pt x="10472" y="429"/>
                  </a:lnTo>
                  <a:close/>
                  <a:moveTo>
                    <a:pt x="3627" y="11545"/>
                  </a:moveTo>
                  <a:lnTo>
                    <a:pt x="1492" y="9409"/>
                  </a:lnTo>
                  <a:lnTo>
                    <a:pt x="8334" y="2567"/>
                  </a:lnTo>
                  <a:lnTo>
                    <a:pt x="10469" y="4702"/>
                  </a:lnTo>
                  <a:lnTo>
                    <a:pt x="3627" y="11545"/>
                  </a:lnTo>
                  <a:close/>
                  <a:moveTo>
                    <a:pt x="10897" y="4275"/>
                  </a:moveTo>
                  <a:lnTo>
                    <a:pt x="8761" y="2140"/>
                  </a:lnTo>
                  <a:lnTo>
                    <a:pt x="10044" y="858"/>
                  </a:lnTo>
                  <a:lnTo>
                    <a:pt x="12179" y="2993"/>
                  </a:lnTo>
                  <a:lnTo>
                    <a:pt x="10897" y="4275"/>
                  </a:lnTo>
                  <a:close/>
                  <a:moveTo>
                    <a:pt x="827" y="12209"/>
                  </a:moveTo>
                  <a:lnTo>
                    <a:pt x="1277" y="10050"/>
                  </a:lnTo>
                  <a:lnTo>
                    <a:pt x="628" y="9401"/>
                  </a:lnTo>
                  <a:lnTo>
                    <a:pt x="0" y="13037"/>
                  </a:lnTo>
                  <a:lnTo>
                    <a:pt x="3628" y="12401"/>
                  </a:lnTo>
                  <a:lnTo>
                    <a:pt x="3431" y="12204"/>
                  </a:lnTo>
                  <a:lnTo>
                    <a:pt x="3074" y="11847"/>
                  </a:lnTo>
                  <a:lnTo>
                    <a:pt x="827" y="12209"/>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ym typeface="+mn-lt"/>
              </a:endParaRPr>
            </a:p>
          </p:txBody>
        </p:sp>
        <p:sp>
          <p:nvSpPr>
            <p:cNvPr id="60" name="iconfont-11825-5646604"/>
            <p:cNvSpPr/>
            <p:nvPr/>
          </p:nvSpPr>
          <p:spPr>
            <a:xfrm>
              <a:off x="3425260" y="2756363"/>
              <a:ext cx="405367" cy="609685"/>
            </a:xfrm>
            <a:custGeom>
              <a:avLst/>
              <a:gdLst>
                <a:gd name="connsiteX0" fmla="*/ 128835 w 225950"/>
                <a:gd name="connsiteY0" fmla="*/ 299982 h 339836"/>
                <a:gd name="connsiteX1" fmla="*/ 97115 w 225950"/>
                <a:gd name="connsiteY1" fmla="*/ 302633 h 339836"/>
                <a:gd name="connsiteX2" fmla="*/ 117581 w 225950"/>
                <a:gd name="connsiteY2" fmla="*/ 322453 h 339836"/>
                <a:gd name="connsiteX3" fmla="*/ 128835 w 225950"/>
                <a:gd name="connsiteY3" fmla="*/ 299982 h 339836"/>
                <a:gd name="connsiteX4" fmla="*/ 138742 w 225950"/>
                <a:gd name="connsiteY4" fmla="*/ 276208 h 339836"/>
                <a:gd name="connsiteX5" fmla="*/ 89207 w 225950"/>
                <a:gd name="connsiteY5" fmla="*/ 280815 h 339836"/>
                <a:gd name="connsiteX6" fmla="*/ 94464 w 225950"/>
                <a:gd name="connsiteY6" fmla="*/ 296027 h 339836"/>
                <a:gd name="connsiteX7" fmla="*/ 131486 w 225950"/>
                <a:gd name="connsiteY7" fmla="*/ 294028 h 339836"/>
                <a:gd name="connsiteX8" fmla="*/ 138742 w 225950"/>
                <a:gd name="connsiteY8" fmla="*/ 276208 h 339836"/>
                <a:gd name="connsiteX9" fmla="*/ 80603 w 225950"/>
                <a:gd name="connsiteY9" fmla="*/ 257041 h 339836"/>
                <a:gd name="connsiteX10" fmla="*/ 86556 w 225950"/>
                <a:gd name="connsiteY10" fmla="*/ 274861 h 339836"/>
                <a:gd name="connsiteX11" fmla="*/ 140697 w 225950"/>
                <a:gd name="connsiteY11" fmla="*/ 269602 h 339836"/>
                <a:gd name="connsiteX12" fmla="*/ 145998 w 225950"/>
                <a:gd name="connsiteY12" fmla="*/ 257041 h 339836"/>
                <a:gd name="connsiteX13" fmla="*/ 103906 w 225950"/>
                <a:gd name="connsiteY13" fmla="*/ 37645 h 339836"/>
                <a:gd name="connsiteX14" fmla="*/ 107634 w 225950"/>
                <a:gd name="connsiteY14" fmla="*/ 40973 h 339836"/>
                <a:gd name="connsiteX15" fmla="*/ 98387 w 225950"/>
                <a:gd name="connsiteY15" fmla="*/ 44273 h 339836"/>
                <a:gd name="connsiteX16" fmla="*/ 47597 w 225950"/>
                <a:gd name="connsiteY16" fmla="*/ 94474 h 339836"/>
                <a:gd name="connsiteX17" fmla="*/ 44949 w 225950"/>
                <a:gd name="connsiteY17" fmla="*/ 104375 h 339836"/>
                <a:gd name="connsiteX18" fmla="*/ 41649 w 225950"/>
                <a:gd name="connsiteY18" fmla="*/ 92476 h 339836"/>
                <a:gd name="connsiteX19" fmla="*/ 98387 w 225950"/>
                <a:gd name="connsiteY19" fmla="*/ 38324 h 339836"/>
                <a:gd name="connsiteX20" fmla="*/ 103906 w 225950"/>
                <a:gd name="connsiteY20" fmla="*/ 37645 h 339836"/>
                <a:gd name="connsiteX21" fmla="*/ 104372 w 225950"/>
                <a:gd name="connsiteY21" fmla="*/ 17168 h 339836"/>
                <a:gd name="connsiteX22" fmla="*/ 17164 w 225950"/>
                <a:gd name="connsiteY22" fmla="*/ 105702 h 339836"/>
                <a:gd name="connsiteX23" fmla="*/ 42279 w 225950"/>
                <a:gd name="connsiteY23" fmla="*/ 187674 h 339836"/>
                <a:gd name="connsiteX24" fmla="*/ 58790 w 225950"/>
                <a:gd name="connsiteY24" fmla="*/ 207493 h 339836"/>
                <a:gd name="connsiteX25" fmla="*/ 76649 w 225950"/>
                <a:gd name="connsiteY25" fmla="*/ 244480 h 339836"/>
                <a:gd name="connsiteX26" fmla="*/ 150604 w 225950"/>
                <a:gd name="connsiteY26" fmla="*/ 244480 h 339836"/>
                <a:gd name="connsiteX27" fmla="*/ 182976 w 225950"/>
                <a:gd name="connsiteY27" fmla="*/ 185674 h 339836"/>
                <a:gd name="connsiteX28" fmla="*/ 208743 w 225950"/>
                <a:gd name="connsiteY28" fmla="*/ 120262 h 339836"/>
                <a:gd name="connsiteX29" fmla="*/ 181021 w 225950"/>
                <a:gd name="connsiteY29" fmla="*/ 44941 h 339836"/>
                <a:gd name="connsiteX30" fmla="*/ 104372 w 225950"/>
                <a:gd name="connsiteY30" fmla="*/ 17168 h 339836"/>
                <a:gd name="connsiteX31" fmla="*/ 106370 w 225950"/>
                <a:gd name="connsiteY31" fmla="*/ 0 h 339836"/>
                <a:gd name="connsiteX32" fmla="*/ 119580 w 225950"/>
                <a:gd name="connsiteY32" fmla="*/ 0 h 339836"/>
                <a:gd name="connsiteX33" fmla="*/ 225950 w 225950"/>
                <a:gd name="connsiteY33" fmla="*/ 106354 h 339836"/>
                <a:gd name="connsiteX34" fmla="*/ 225950 w 225950"/>
                <a:gd name="connsiteY34" fmla="*/ 119611 h 339836"/>
                <a:gd name="connsiteX35" fmla="*/ 194882 w 225950"/>
                <a:gd name="connsiteY35" fmla="*/ 198235 h 339836"/>
                <a:gd name="connsiteX36" fmla="*/ 179674 w 225950"/>
                <a:gd name="connsiteY36" fmla="*/ 219358 h 339836"/>
                <a:gd name="connsiteX37" fmla="*/ 142696 w 225950"/>
                <a:gd name="connsiteY37" fmla="*/ 311239 h 339836"/>
                <a:gd name="connsiteX38" fmla="*/ 126184 w 225950"/>
                <a:gd name="connsiteY38" fmla="*/ 337665 h 339836"/>
                <a:gd name="connsiteX39" fmla="*/ 101721 w 225950"/>
                <a:gd name="connsiteY39" fmla="*/ 337665 h 339836"/>
                <a:gd name="connsiteX40" fmla="*/ 71348 w 225950"/>
                <a:gd name="connsiteY40" fmla="*/ 281467 h 339836"/>
                <a:gd name="connsiteX41" fmla="*/ 46885 w 225950"/>
                <a:gd name="connsiteY41" fmla="*/ 220054 h 339836"/>
                <a:gd name="connsiteX42" fmla="*/ 30373 w 225950"/>
                <a:gd name="connsiteY42" fmla="*/ 199539 h 339836"/>
                <a:gd name="connsiteX43" fmla="*/ 0 w 225950"/>
                <a:gd name="connsiteY43" fmla="*/ 120262 h 339836"/>
                <a:gd name="connsiteX44" fmla="*/ 0 w 225950"/>
                <a:gd name="connsiteY44" fmla="*/ 106354 h 339836"/>
                <a:gd name="connsiteX45" fmla="*/ 106370 w 225950"/>
                <a:gd name="connsiteY45" fmla="*/ 0 h 3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950" h="339836">
                  <a:moveTo>
                    <a:pt x="128835" y="299982"/>
                  </a:moveTo>
                  <a:cubicBezTo>
                    <a:pt x="118798" y="301416"/>
                    <a:pt x="106674" y="300721"/>
                    <a:pt x="97115" y="302633"/>
                  </a:cubicBezTo>
                  <a:cubicBezTo>
                    <a:pt x="102503" y="310761"/>
                    <a:pt x="102633" y="325886"/>
                    <a:pt x="117581" y="322453"/>
                  </a:cubicBezTo>
                  <a:cubicBezTo>
                    <a:pt x="122143" y="315803"/>
                    <a:pt x="125620" y="308023"/>
                    <a:pt x="128835" y="299982"/>
                  </a:cubicBezTo>
                  <a:close/>
                  <a:moveTo>
                    <a:pt x="138742" y="276208"/>
                  </a:moveTo>
                  <a:cubicBezTo>
                    <a:pt x="121535" y="277077"/>
                    <a:pt x="106197" y="279772"/>
                    <a:pt x="89207" y="280815"/>
                  </a:cubicBezTo>
                  <a:cubicBezTo>
                    <a:pt x="90467" y="286378"/>
                    <a:pt x="93204" y="290464"/>
                    <a:pt x="94464" y="296027"/>
                  </a:cubicBezTo>
                  <a:cubicBezTo>
                    <a:pt x="107066" y="295636"/>
                    <a:pt x="118711" y="294289"/>
                    <a:pt x="131486" y="294028"/>
                  </a:cubicBezTo>
                  <a:cubicBezTo>
                    <a:pt x="133919" y="288117"/>
                    <a:pt x="136135" y="281945"/>
                    <a:pt x="138742" y="276208"/>
                  </a:cubicBezTo>
                  <a:close/>
                  <a:moveTo>
                    <a:pt x="80603" y="257041"/>
                  </a:moveTo>
                  <a:cubicBezTo>
                    <a:pt x="82168" y="263386"/>
                    <a:pt x="85035" y="268471"/>
                    <a:pt x="86556" y="274861"/>
                  </a:cubicBezTo>
                  <a:cubicBezTo>
                    <a:pt x="104806" y="273296"/>
                    <a:pt x="122100" y="270775"/>
                    <a:pt x="140697" y="269602"/>
                  </a:cubicBezTo>
                  <a:cubicBezTo>
                    <a:pt x="142957" y="265907"/>
                    <a:pt x="144087" y="261083"/>
                    <a:pt x="145998" y="257041"/>
                  </a:cubicBezTo>
                  <a:close/>
                  <a:moveTo>
                    <a:pt x="103906" y="37645"/>
                  </a:moveTo>
                  <a:cubicBezTo>
                    <a:pt x="105767" y="37694"/>
                    <a:pt x="107330" y="38411"/>
                    <a:pt x="107634" y="40973"/>
                  </a:cubicBezTo>
                  <a:cubicBezTo>
                    <a:pt x="106288" y="46271"/>
                    <a:pt x="101600" y="43795"/>
                    <a:pt x="98387" y="44273"/>
                  </a:cubicBezTo>
                  <a:cubicBezTo>
                    <a:pt x="71125" y="48312"/>
                    <a:pt x="51460" y="66811"/>
                    <a:pt x="47597" y="94474"/>
                  </a:cubicBezTo>
                  <a:cubicBezTo>
                    <a:pt x="47032" y="98426"/>
                    <a:pt x="49116" y="102942"/>
                    <a:pt x="44949" y="104375"/>
                  </a:cubicBezTo>
                  <a:cubicBezTo>
                    <a:pt x="38654" y="103507"/>
                    <a:pt x="41215" y="95690"/>
                    <a:pt x="41649" y="92476"/>
                  </a:cubicBezTo>
                  <a:cubicBezTo>
                    <a:pt x="45730" y="63294"/>
                    <a:pt x="69172" y="40538"/>
                    <a:pt x="98387" y="38324"/>
                  </a:cubicBezTo>
                  <a:cubicBezTo>
                    <a:pt x="99885" y="38215"/>
                    <a:pt x="102045" y="37596"/>
                    <a:pt x="103906" y="37645"/>
                  </a:cubicBezTo>
                  <a:close/>
                  <a:moveTo>
                    <a:pt x="104372" y="17168"/>
                  </a:moveTo>
                  <a:cubicBezTo>
                    <a:pt x="54706" y="21036"/>
                    <a:pt x="20118" y="61544"/>
                    <a:pt x="17164" y="105702"/>
                  </a:cubicBezTo>
                  <a:cubicBezTo>
                    <a:pt x="14817" y="140951"/>
                    <a:pt x="28200" y="168854"/>
                    <a:pt x="42279" y="187674"/>
                  </a:cubicBezTo>
                  <a:cubicBezTo>
                    <a:pt x="47363" y="194410"/>
                    <a:pt x="53924" y="199887"/>
                    <a:pt x="58790" y="207493"/>
                  </a:cubicBezTo>
                  <a:cubicBezTo>
                    <a:pt x="65830" y="218446"/>
                    <a:pt x="70131" y="232701"/>
                    <a:pt x="76649" y="244480"/>
                  </a:cubicBezTo>
                  <a:lnTo>
                    <a:pt x="150604" y="244480"/>
                  </a:lnTo>
                  <a:cubicBezTo>
                    <a:pt x="157470" y="221488"/>
                    <a:pt x="170288" y="204363"/>
                    <a:pt x="182976" y="185674"/>
                  </a:cubicBezTo>
                  <a:cubicBezTo>
                    <a:pt x="195099" y="167855"/>
                    <a:pt x="207005" y="146601"/>
                    <a:pt x="208743" y="120262"/>
                  </a:cubicBezTo>
                  <a:cubicBezTo>
                    <a:pt x="211003" y="86709"/>
                    <a:pt x="198097" y="62022"/>
                    <a:pt x="181021" y="44941"/>
                  </a:cubicBezTo>
                  <a:cubicBezTo>
                    <a:pt x="163988" y="27903"/>
                    <a:pt x="137612" y="14560"/>
                    <a:pt x="104372" y="17168"/>
                  </a:cubicBezTo>
                  <a:close/>
                  <a:moveTo>
                    <a:pt x="106370" y="0"/>
                  </a:moveTo>
                  <a:lnTo>
                    <a:pt x="119580" y="0"/>
                  </a:lnTo>
                  <a:cubicBezTo>
                    <a:pt x="182194" y="8258"/>
                    <a:pt x="217607" y="43768"/>
                    <a:pt x="225950" y="106354"/>
                  </a:cubicBezTo>
                  <a:lnTo>
                    <a:pt x="225950" y="119611"/>
                  </a:lnTo>
                  <a:cubicBezTo>
                    <a:pt x="222517" y="153121"/>
                    <a:pt x="210003" y="175982"/>
                    <a:pt x="194882" y="198235"/>
                  </a:cubicBezTo>
                  <a:cubicBezTo>
                    <a:pt x="190189" y="205146"/>
                    <a:pt x="183932" y="211448"/>
                    <a:pt x="179674" y="219358"/>
                  </a:cubicBezTo>
                  <a:cubicBezTo>
                    <a:pt x="165291" y="246218"/>
                    <a:pt x="156123" y="281163"/>
                    <a:pt x="142696" y="311239"/>
                  </a:cubicBezTo>
                  <a:cubicBezTo>
                    <a:pt x="139133" y="319149"/>
                    <a:pt x="132355" y="334622"/>
                    <a:pt x="126184" y="337665"/>
                  </a:cubicBezTo>
                  <a:cubicBezTo>
                    <a:pt x="119232" y="341098"/>
                    <a:pt x="107413" y="339968"/>
                    <a:pt x="101721" y="337665"/>
                  </a:cubicBezTo>
                  <a:cubicBezTo>
                    <a:pt x="85687" y="331102"/>
                    <a:pt x="77518" y="298461"/>
                    <a:pt x="71348" y="281467"/>
                  </a:cubicBezTo>
                  <a:cubicBezTo>
                    <a:pt x="63570" y="260127"/>
                    <a:pt x="56705" y="237222"/>
                    <a:pt x="46885" y="220054"/>
                  </a:cubicBezTo>
                  <a:cubicBezTo>
                    <a:pt x="42583" y="212404"/>
                    <a:pt x="35761" y="206493"/>
                    <a:pt x="30373" y="199539"/>
                  </a:cubicBezTo>
                  <a:cubicBezTo>
                    <a:pt x="14469" y="178981"/>
                    <a:pt x="3389" y="155033"/>
                    <a:pt x="0" y="120262"/>
                  </a:cubicBezTo>
                  <a:lnTo>
                    <a:pt x="0" y="106354"/>
                  </a:lnTo>
                  <a:cubicBezTo>
                    <a:pt x="8299" y="43768"/>
                    <a:pt x="43756" y="8301"/>
                    <a:pt x="10637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61" name="iconfont-11825-5646596"/>
            <p:cNvSpPr/>
            <p:nvPr/>
          </p:nvSpPr>
          <p:spPr>
            <a:xfrm>
              <a:off x="4558803" y="2724053"/>
              <a:ext cx="608210" cy="609685"/>
            </a:xfrm>
            <a:custGeom>
              <a:avLst/>
              <a:gdLst>
                <a:gd name="connsiteX0" fmla="*/ 84132 w 267232"/>
                <a:gd name="connsiteY0" fmla="*/ 171045 h 267880"/>
                <a:gd name="connsiteX1" fmla="*/ 96177 w 267232"/>
                <a:gd name="connsiteY1" fmla="*/ 183088 h 267880"/>
                <a:gd name="connsiteX2" fmla="*/ 52036 w 267232"/>
                <a:gd name="connsiteY2" fmla="*/ 228285 h 267880"/>
                <a:gd name="connsiteX3" fmla="*/ 39502 w 267232"/>
                <a:gd name="connsiteY3" fmla="*/ 241105 h 267880"/>
                <a:gd name="connsiteX4" fmla="*/ 30052 w 267232"/>
                <a:gd name="connsiteY4" fmla="*/ 251125 h 267880"/>
                <a:gd name="connsiteX5" fmla="*/ 17867 w 267232"/>
                <a:gd name="connsiteY5" fmla="*/ 257640 h 267880"/>
                <a:gd name="connsiteX6" fmla="*/ 10252 w 267232"/>
                <a:gd name="connsiteY6" fmla="*/ 248092 h 267880"/>
                <a:gd name="connsiteX7" fmla="*/ 27424 w 267232"/>
                <a:gd name="connsiteY7" fmla="*/ 228346 h 267880"/>
                <a:gd name="connsiteX8" fmla="*/ 39121 w 267232"/>
                <a:gd name="connsiteY8" fmla="*/ 216516 h 267880"/>
                <a:gd name="connsiteX9" fmla="*/ 84135 w 267232"/>
                <a:gd name="connsiteY9" fmla="*/ 170994 h 267880"/>
                <a:gd name="connsiteX10" fmla="*/ 39121 w 267232"/>
                <a:gd name="connsiteY10" fmla="*/ 216516 h 267880"/>
                <a:gd name="connsiteX11" fmla="*/ 27391 w 267232"/>
                <a:gd name="connsiteY11" fmla="*/ 228367 h 267880"/>
                <a:gd name="connsiteX12" fmla="*/ 10210 w 267232"/>
                <a:gd name="connsiteY12" fmla="*/ 248102 h 267880"/>
                <a:gd name="connsiteX13" fmla="*/ 17837 w 267232"/>
                <a:gd name="connsiteY13" fmla="*/ 257656 h 267880"/>
                <a:gd name="connsiteX14" fmla="*/ 17867 w 267232"/>
                <a:gd name="connsiteY14" fmla="*/ 257640 h 267880"/>
                <a:gd name="connsiteX15" fmla="*/ 17875 w 267232"/>
                <a:gd name="connsiteY15" fmla="*/ 257650 h 267880"/>
                <a:gd name="connsiteX16" fmla="*/ 39529 w 267232"/>
                <a:gd name="connsiteY16" fmla="*/ 241091 h 267880"/>
                <a:gd name="connsiteX17" fmla="*/ 52036 w 267232"/>
                <a:gd name="connsiteY17" fmla="*/ 228285 h 267880"/>
                <a:gd name="connsiteX18" fmla="*/ 96201 w 267232"/>
                <a:gd name="connsiteY18" fmla="*/ 183112 h 267880"/>
                <a:gd name="connsiteX19" fmla="*/ 96177 w 267232"/>
                <a:gd name="connsiteY19" fmla="*/ 183088 h 267880"/>
                <a:gd name="connsiteX20" fmla="*/ 96197 w 267232"/>
                <a:gd name="connsiteY20" fmla="*/ 183068 h 267880"/>
                <a:gd name="connsiteX21" fmla="*/ 84135 w 267232"/>
                <a:gd name="connsiteY21" fmla="*/ 170994 h 267880"/>
                <a:gd name="connsiteX22" fmla="*/ 165395 w 267232"/>
                <a:gd name="connsiteY22" fmla="*/ 33171 h 267880"/>
                <a:gd name="connsiteX23" fmla="*/ 196925 w 267232"/>
                <a:gd name="connsiteY23" fmla="*/ 40396 h 267880"/>
                <a:gd name="connsiteX24" fmla="*/ 212184 w 267232"/>
                <a:gd name="connsiteY24" fmla="*/ 56312 h 267880"/>
                <a:gd name="connsiteX25" fmla="*/ 199440 w 267232"/>
                <a:gd name="connsiteY25" fmla="*/ 48647 h 267880"/>
                <a:gd name="connsiteX26" fmla="*/ 132533 w 267232"/>
                <a:gd name="connsiteY26" fmla="*/ 48647 h 267880"/>
                <a:gd name="connsiteX27" fmla="*/ 119160 w 267232"/>
                <a:gd name="connsiteY27" fmla="*/ 56312 h 267880"/>
                <a:gd name="connsiteX28" fmla="*/ 134462 w 267232"/>
                <a:gd name="connsiteY28" fmla="*/ 40396 h 267880"/>
                <a:gd name="connsiteX29" fmla="*/ 165395 w 267232"/>
                <a:gd name="connsiteY29" fmla="*/ 33171 h 267880"/>
                <a:gd name="connsiteX30" fmla="*/ 158641 w 267232"/>
                <a:gd name="connsiteY30" fmla="*/ 16844 h 267880"/>
                <a:gd name="connsiteX31" fmla="*/ 118537 w 267232"/>
                <a:gd name="connsiteY31" fmla="*/ 28325 h 267880"/>
                <a:gd name="connsiteX32" fmla="*/ 75834 w 267232"/>
                <a:gd name="connsiteY32" fmla="*/ 104126 h 267880"/>
                <a:gd name="connsiteX33" fmla="*/ 163753 w 267232"/>
                <a:gd name="connsiteY33" fmla="*/ 191409 h 267880"/>
                <a:gd name="connsiteX34" fmla="*/ 251043 w 267232"/>
                <a:gd name="connsiteY34" fmla="*/ 103498 h 267880"/>
                <a:gd name="connsiteX35" fmla="*/ 235119 w 267232"/>
                <a:gd name="connsiteY35" fmla="*/ 53173 h 267880"/>
                <a:gd name="connsiteX36" fmla="*/ 158641 w 267232"/>
                <a:gd name="connsiteY36" fmla="*/ 16844 h 267880"/>
                <a:gd name="connsiteX37" fmla="*/ 172050 w 267232"/>
                <a:gd name="connsiteY37" fmla="*/ 293 h 267880"/>
                <a:gd name="connsiteX38" fmla="*/ 266967 w 267232"/>
                <a:gd name="connsiteY38" fmla="*/ 111794 h 267880"/>
                <a:gd name="connsiteX39" fmla="*/ 172050 w 267232"/>
                <a:gd name="connsiteY39" fmla="*/ 207332 h 267880"/>
                <a:gd name="connsiteX40" fmla="*/ 105127 w 267232"/>
                <a:gd name="connsiteY40" fmla="*/ 190152 h 267880"/>
                <a:gd name="connsiteX41" fmla="*/ 44614 w 267232"/>
                <a:gd name="connsiteY41" fmla="*/ 249401 h 267880"/>
                <a:gd name="connsiteX42" fmla="*/ 21021 w 267232"/>
                <a:gd name="connsiteY42" fmla="*/ 267880 h 267880"/>
                <a:gd name="connsiteX43" fmla="*/ 16579 w 267232"/>
                <a:gd name="connsiteY43" fmla="*/ 267880 h 267880"/>
                <a:gd name="connsiteX44" fmla="*/ 27 w 267232"/>
                <a:gd name="connsiteY44" fmla="*/ 250030 h 267880"/>
                <a:gd name="connsiteX45" fmla="*/ 17208 w 267232"/>
                <a:gd name="connsiteY45" fmla="*/ 223925 h 267880"/>
                <a:gd name="connsiteX46" fmla="*/ 77720 w 267232"/>
                <a:gd name="connsiteY46" fmla="*/ 162119 h 267880"/>
                <a:gd name="connsiteX47" fmla="*/ 59910 w 267232"/>
                <a:gd name="connsiteY47" fmla="*/ 95201 h 267880"/>
                <a:gd name="connsiteX48" fmla="*/ 91130 w 267232"/>
                <a:gd name="connsiteY48" fmla="*/ 28954 h 267880"/>
                <a:gd name="connsiteX49" fmla="*/ 172050 w 267232"/>
                <a:gd name="connsiteY49" fmla="*/ 293 h 2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7232" h="267880">
                  <a:moveTo>
                    <a:pt x="84132" y="171045"/>
                  </a:moveTo>
                  <a:lnTo>
                    <a:pt x="96177" y="183088"/>
                  </a:lnTo>
                  <a:lnTo>
                    <a:pt x="52036" y="228285"/>
                  </a:lnTo>
                  <a:lnTo>
                    <a:pt x="39502" y="241105"/>
                  </a:lnTo>
                  <a:cubicBezTo>
                    <a:pt x="37491" y="243116"/>
                    <a:pt x="34002" y="247411"/>
                    <a:pt x="30052" y="251125"/>
                  </a:cubicBezTo>
                  <a:lnTo>
                    <a:pt x="17867" y="257640"/>
                  </a:lnTo>
                  <a:lnTo>
                    <a:pt x="10252" y="248092"/>
                  </a:lnTo>
                  <a:cubicBezTo>
                    <a:pt x="10671" y="241636"/>
                    <a:pt x="23110" y="232706"/>
                    <a:pt x="27424" y="228346"/>
                  </a:cubicBezTo>
                  <a:lnTo>
                    <a:pt x="39121" y="216516"/>
                  </a:lnTo>
                  <a:close/>
                  <a:moveTo>
                    <a:pt x="84135" y="170994"/>
                  </a:moveTo>
                  <a:lnTo>
                    <a:pt x="39121" y="216516"/>
                  </a:lnTo>
                  <a:lnTo>
                    <a:pt x="27391" y="228367"/>
                  </a:lnTo>
                  <a:cubicBezTo>
                    <a:pt x="23075" y="232724"/>
                    <a:pt x="10629" y="241650"/>
                    <a:pt x="10210" y="248102"/>
                  </a:cubicBezTo>
                  <a:cubicBezTo>
                    <a:pt x="9916" y="252460"/>
                    <a:pt x="12892" y="257279"/>
                    <a:pt x="17837" y="257656"/>
                  </a:cubicBezTo>
                  <a:lnTo>
                    <a:pt x="17867" y="257640"/>
                  </a:lnTo>
                  <a:lnTo>
                    <a:pt x="17875" y="257650"/>
                  </a:lnTo>
                  <a:cubicBezTo>
                    <a:pt x="25582" y="258279"/>
                    <a:pt x="35508" y="245115"/>
                    <a:pt x="39529" y="241091"/>
                  </a:cubicBezTo>
                  <a:lnTo>
                    <a:pt x="52036" y="228285"/>
                  </a:lnTo>
                  <a:lnTo>
                    <a:pt x="96201" y="183112"/>
                  </a:lnTo>
                  <a:lnTo>
                    <a:pt x="96177" y="183088"/>
                  </a:lnTo>
                  <a:lnTo>
                    <a:pt x="96197" y="183068"/>
                  </a:lnTo>
                  <a:cubicBezTo>
                    <a:pt x="91967" y="179253"/>
                    <a:pt x="87946" y="175187"/>
                    <a:pt x="84135" y="170994"/>
                  </a:cubicBezTo>
                  <a:close/>
                  <a:moveTo>
                    <a:pt x="165395" y="33171"/>
                  </a:moveTo>
                  <a:cubicBezTo>
                    <a:pt x="176551" y="33118"/>
                    <a:pt x="187807" y="35474"/>
                    <a:pt x="196925" y="40396"/>
                  </a:cubicBezTo>
                  <a:cubicBezTo>
                    <a:pt x="203548" y="43956"/>
                    <a:pt x="212897" y="48899"/>
                    <a:pt x="212184" y="56312"/>
                  </a:cubicBezTo>
                  <a:cubicBezTo>
                    <a:pt x="206148" y="57611"/>
                    <a:pt x="203507" y="51370"/>
                    <a:pt x="199440" y="48647"/>
                  </a:cubicBezTo>
                  <a:cubicBezTo>
                    <a:pt x="181204" y="36500"/>
                    <a:pt x="151398" y="36082"/>
                    <a:pt x="132533" y="48647"/>
                  </a:cubicBezTo>
                  <a:cubicBezTo>
                    <a:pt x="128341" y="51454"/>
                    <a:pt x="125071" y="57192"/>
                    <a:pt x="119160" y="56312"/>
                  </a:cubicBezTo>
                  <a:cubicBezTo>
                    <a:pt x="118280" y="49192"/>
                    <a:pt x="127545" y="44124"/>
                    <a:pt x="134462" y="40396"/>
                  </a:cubicBezTo>
                  <a:cubicBezTo>
                    <a:pt x="143181" y="35684"/>
                    <a:pt x="154238" y="33223"/>
                    <a:pt x="165395" y="33171"/>
                  </a:cubicBezTo>
                  <a:close/>
                  <a:moveTo>
                    <a:pt x="158641" y="16844"/>
                  </a:moveTo>
                  <a:cubicBezTo>
                    <a:pt x="142926" y="18018"/>
                    <a:pt x="129516" y="21831"/>
                    <a:pt x="118537" y="28325"/>
                  </a:cubicBezTo>
                  <a:cubicBezTo>
                    <a:pt x="95446" y="41860"/>
                    <a:pt x="75751" y="68007"/>
                    <a:pt x="75834" y="104126"/>
                  </a:cubicBezTo>
                  <a:cubicBezTo>
                    <a:pt x="75960" y="153697"/>
                    <a:pt x="114220" y="191577"/>
                    <a:pt x="163753" y="191409"/>
                  </a:cubicBezTo>
                  <a:cubicBezTo>
                    <a:pt x="212532" y="191283"/>
                    <a:pt x="251169" y="153445"/>
                    <a:pt x="251043" y="103498"/>
                  </a:cubicBezTo>
                  <a:cubicBezTo>
                    <a:pt x="251001" y="86988"/>
                    <a:pt x="243751" y="65367"/>
                    <a:pt x="235119" y="53173"/>
                  </a:cubicBezTo>
                  <a:cubicBezTo>
                    <a:pt x="221332" y="33731"/>
                    <a:pt x="192459" y="14414"/>
                    <a:pt x="158641" y="16844"/>
                  </a:cubicBezTo>
                  <a:close/>
                  <a:moveTo>
                    <a:pt x="172050" y="293"/>
                  </a:moveTo>
                  <a:cubicBezTo>
                    <a:pt x="226151" y="4232"/>
                    <a:pt x="271116" y="50156"/>
                    <a:pt x="266967" y="111794"/>
                  </a:cubicBezTo>
                  <a:cubicBezTo>
                    <a:pt x="263489" y="163585"/>
                    <a:pt x="222966" y="203938"/>
                    <a:pt x="172050" y="207332"/>
                  </a:cubicBezTo>
                  <a:cubicBezTo>
                    <a:pt x="145859" y="209092"/>
                    <a:pt x="124822" y="202303"/>
                    <a:pt x="105127" y="190152"/>
                  </a:cubicBezTo>
                  <a:cubicBezTo>
                    <a:pt x="86143" y="207751"/>
                    <a:pt x="64729" y="229247"/>
                    <a:pt x="44614" y="249401"/>
                  </a:cubicBezTo>
                  <a:cubicBezTo>
                    <a:pt x="37532" y="256441"/>
                    <a:pt x="29906" y="266749"/>
                    <a:pt x="21021" y="267880"/>
                  </a:cubicBezTo>
                  <a:lnTo>
                    <a:pt x="16579" y="267880"/>
                  </a:lnTo>
                  <a:cubicBezTo>
                    <a:pt x="8114" y="265995"/>
                    <a:pt x="529" y="260003"/>
                    <a:pt x="27" y="250030"/>
                  </a:cubicBezTo>
                  <a:cubicBezTo>
                    <a:pt x="-602" y="238758"/>
                    <a:pt x="9791" y="231342"/>
                    <a:pt x="17208" y="223925"/>
                  </a:cubicBezTo>
                  <a:cubicBezTo>
                    <a:pt x="36694" y="204399"/>
                    <a:pt x="63472" y="179593"/>
                    <a:pt x="77720" y="162119"/>
                  </a:cubicBezTo>
                  <a:cubicBezTo>
                    <a:pt x="66280" y="144646"/>
                    <a:pt x="57899" y="124868"/>
                    <a:pt x="59910" y="95201"/>
                  </a:cubicBezTo>
                  <a:cubicBezTo>
                    <a:pt x="61838" y="66121"/>
                    <a:pt x="75583" y="43620"/>
                    <a:pt x="91130" y="28954"/>
                  </a:cubicBezTo>
                  <a:cubicBezTo>
                    <a:pt x="109862" y="11271"/>
                    <a:pt x="138065" y="-2179"/>
                    <a:pt x="172050" y="293"/>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ym typeface="+mn-lt"/>
              </a:endParaRPr>
            </a:p>
          </p:txBody>
        </p:sp>
        <p:sp>
          <p:nvSpPr>
            <p:cNvPr id="62" name="tree_31396"/>
            <p:cNvSpPr/>
            <p:nvPr/>
          </p:nvSpPr>
          <p:spPr>
            <a:xfrm>
              <a:off x="4558803" y="3919850"/>
              <a:ext cx="525904" cy="609685"/>
            </a:xfrm>
            <a:custGeom>
              <a:avLst/>
              <a:gdLst>
                <a:gd name="connsiteX0" fmla="*/ 413291 w 513697"/>
                <a:gd name="connsiteY0" fmla="*/ 196074 h 595533"/>
                <a:gd name="connsiteX1" fmla="*/ 413291 w 513697"/>
                <a:gd name="connsiteY1" fmla="*/ 198110 h 595533"/>
                <a:gd name="connsiteX2" fmla="*/ 191005 w 513697"/>
                <a:gd name="connsiteY2" fmla="*/ 219826 h 595533"/>
                <a:gd name="connsiteX3" fmla="*/ 191005 w 513697"/>
                <a:gd name="connsiteY3" fmla="*/ 217111 h 595533"/>
                <a:gd name="connsiteX4" fmla="*/ 413291 w 513697"/>
                <a:gd name="connsiteY4" fmla="*/ 196074 h 595533"/>
                <a:gd name="connsiteX5" fmla="*/ 206707 w 513697"/>
                <a:gd name="connsiteY5" fmla="*/ 52174 h 595533"/>
                <a:gd name="connsiteX6" fmla="*/ 20514 w 513697"/>
                <a:gd name="connsiteY6" fmla="*/ 253019 h 595533"/>
                <a:gd name="connsiteX7" fmla="*/ 203309 w 513697"/>
                <a:gd name="connsiteY7" fmla="*/ 453185 h 595533"/>
                <a:gd name="connsiteX8" fmla="*/ 335819 w 513697"/>
                <a:gd name="connsiteY8" fmla="*/ 420616 h 595533"/>
                <a:gd name="connsiteX9" fmla="*/ 225054 w 513697"/>
                <a:gd name="connsiteY9" fmla="*/ 426044 h 595533"/>
                <a:gd name="connsiteX10" fmla="*/ 225054 w 513697"/>
                <a:gd name="connsiteY10" fmla="*/ 424008 h 595533"/>
                <a:gd name="connsiteX11" fmla="*/ 338537 w 513697"/>
                <a:gd name="connsiteY11" fmla="*/ 416544 h 595533"/>
                <a:gd name="connsiteX12" fmla="*/ 340575 w 513697"/>
                <a:gd name="connsiteY12" fmla="*/ 418580 h 595533"/>
                <a:gd name="connsiteX13" fmla="*/ 352127 w 513697"/>
                <a:gd name="connsiteY13" fmla="*/ 412473 h 595533"/>
                <a:gd name="connsiteX14" fmla="*/ 375232 w 513697"/>
                <a:gd name="connsiteY14" fmla="*/ 397546 h 595533"/>
                <a:gd name="connsiteX15" fmla="*/ 261749 w 513697"/>
                <a:gd name="connsiteY15" fmla="*/ 404331 h 595533"/>
                <a:gd name="connsiteX16" fmla="*/ 261749 w 513697"/>
                <a:gd name="connsiteY16" fmla="*/ 401617 h 595533"/>
                <a:gd name="connsiteX17" fmla="*/ 379309 w 513697"/>
                <a:gd name="connsiteY17" fmla="*/ 393474 h 595533"/>
                <a:gd name="connsiteX18" fmla="*/ 380668 w 513697"/>
                <a:gd name="connsiteY18" fmla="*/ 393474 h 595533"/>
                <a:gd name="connsiteX19" fmla="*/ 412606 w 513697"/>
                <a:gd name="connsiteY19" fmla="*/ 362262 h 595533"/>
                <a:gd name="connsiteX20" fmla="*/ 259031 w 513697"/>
                <a:gd name="connsiteY20" fmla="*/ 367690 h 595533"/>
                <a:gd name="connsiteX21" fmla="*/ 259031 w 513697"/>
                <a:gd name="connsiteY21" fmla="*/ 364976 h 595533"/>
                <a:gd name="connsiteX22" fmla="*/ 413286 w 513697"/>
                <a:gd name="connsiteY22" fmla="*/ 358191 h 595533"/>
                <a:gd name="connsiteX23" fmla="*/ 414645 w 513697"/>
                <a:gd name="connsiteY23" fmla="*/ 359548 h 595533"/>
                <a:gd name="connsiteX24" fmla="*/ 428235 w 513697"/>
                <a:gd name="connsiteY24" fmla="*/ 333085 h 595533"/>
                <a:gd name="connsiteX25" fmla="*/ 250197 w 513697"/>
                <a:gd name="connsiteY25" fmla="*/ 344620 h 595533"/>
                <a:gd name="connsiteX26" fmla="*/ 250197 w 513697"/>
                <a:gd name="connsiteY26" fmla="*/ 341906 h 595533"/>
                <a:gd name="connsiteX27" fmla="*/ 429594 w 513697"/>
                <a:gd name="connsiteY27" fmla="*/ 329693 h 595533"/>
                <a:gd name="connsiteX28" fmla="*/ 433672 w 513697"/>
                <a:gd name="connsiteY28" fmla="*/ 311372 h 595533"/>
                <a:gd name="connsiteX29" fmla="*/ 223016 w 513697"/>
                <a:gd name="connsiteY29" fmla="*/ 318158 h 595533"/>
                <a:gd name="connsiteX30" fmla="*/ 223016 w 513697"/>
                <a:gd name="connsiteY30" fmla="*/ 315444 h 595533"/>
                <a:gd name="connsiteX31" fmla="*/ 433672 w 513697"/>
                <a:gd name="connsiteY31" fmla="*/ 307301 h 595533"/>
                <a:gd name="connsiteX32" fmla="*/ 434351 w 513697"/>
                <a:gd name="connsiteY32" fmla="*/ 279482 h 595533"/>
                <a:gd name="connsiteX33" fmla="*/ 433672 w 513697"/>
                <a:gd name="connsiteY33" fmla="*/ 280160 h 595533"/>
                <a:gd name="connsiteX34" fmla="*/ 265827 w 513697"/>
                <a:gd name="connsiteY34" fmla="*/ 287624 h 595533"/>
                <a:gd name="connsiteX35" fmla="*/ 265827 w 513697"/>
                <a:gd name="connsiteY35" fmla="*/ 284910 h 595533"/>
                <a:gd name="connsiteX36" fmla="*/ 433672 w 513697"/>
                <a:gd name="connsiteY36" fmla="*/ 277446 h 595533"/>
                <a:gd name="connsiteX37" fmla="*/ 434351 w 513697"/>
                <a:gd name="connsiteY37" fmla="*/ 277446 h 595533"/>
                <a:gd name="connsiteX38" fmla="*/ 430953 w 513697"/>
                <a:gd name="connsiteY38" fmla="*/ 250983 h 595533"/>
                <a:gd name="connsiteX39" fmla="*/ 218259 w 513697"/>
                <a:gd name="connsiteY39" fmla="*/ 272018 h 595533"/>
                <a:gd name="connsiteX40" fmla="*/ 218259 w 513697"/>
                <a:gd name="connsiteY40" fmla="*/ 269982 h 595533"/>
                <a:gd name="connsiteX41" fmla="*/ 430274 w 513697"/>
                <a:gd name="connsiteY41" fmla="*/ 247591 h 595533"/>
                <a:gd name="connsiteX42" fmla="*/ 426876 w 513697"/>
                <a:gd name="connsiteY42" fmla="*/ 230627 h 595533"/>
                <a:gd name="connsiteX43" fmla="*/ 195834 w 513697"/>
                <a:gd name="connsiteY43" fmla="*/ 242162 h 595533"/>
                <a:gd name="connsiteX44" fmla="*/ 195834 w 513697"/>
                <a:gd name="connsiteY44" fmla="*/ 239448 h 595533"/>
                <a:gd name="connsiteX45" fmla="*/ 425517 w 513697"/>
                <a:gd name="connsiteY45" fmla="*/ 226556 h 595533"/>
                <a:gd name="connsiteX46" fmla="*/ 405811 w 513697"/>
                <a:gd name="connsiteY46" fmla="*/ 175667 h 595533"/>
                <a:gd name="connsiteX47" fmla="*/ 243402 w 513697"/>
                <a:gd name="connsiteY47" fmla="*/ 190594 h 595533"/>
                <a:gd name="connsiteX48" fmla="*/ 243402 w 513697"/>
                <a:gd name="connsiteY48" fmla="*/ 187880 h 595533"/>
                <a:gd name="connsiteX49" fmla="*/ 404452 w 513697"/>
                <a:gd name="connsiteY49" fmla="*/ 173631 h 595533"/>
                <a:gd name="connsiteX50" fmla="*/ 392900 w 513697"/>
                <a:gd name="connsiteY50" fmla="*/ 153954 h 595533"/>
                <a:gd name="connsiteX51" fmla="*/ 390861 w 513697"/>
                <a:gd name="connsiteY51" fmla="*/ 155311 h 595533"/>
                <a:gd name="connsiteX52" fmla="*/ 163896 w 513697"/>
                <a:gd name="connsiteY52" fmla="*/ 164132 h 595533"/>
                <a:gd name="connsiteX53" fmla="*/ 163896 w 513697"/>
                <a:gd name="connsiteY53" fmla="*/ 161418 h 595533"/>
                <a:gd name="connsiteX54" fmla="*/ 390861 w 513697"/>
                <a:gd name="connsiteY54" fmla="*/ 151240 h 595533"/>
                <a:gd name="connsiteX55" fmla="*/ 391540 w 513697"/>
                <a:gd name="connsiteY55" fmla="*/ 151240 h 595533"/>
                <a:gd name="connsiteX56" fmla="*/ 375911 w 513697"/>
                <a:gd name="connsiteY56" fmla="*/ 131562 h 595533"/>
                <a:gd name="connsiteX57" fmla="*/ 202630 w 513697"/>
                <a:gd name="connsiteY57" fmla="*/ 137669 h 595533"/>
                <a:gd name="connsiteX58" fmla="*/ 202630 w 513697"/>
                <a:gd name="connsiteY58" fmla="*/ 135633 h 595533"/>
                <a:gd name="connsiteX59" fmla="*/ 372513 w 513697"/>
                <a:gd name="connsiteY59" fmla="*/ 127491 h 595533"/>
                <a:gd name="connsiteX60" fmla="*/ 352127 w 513697"/>
                <a:gd name="connsiteY60" fmla="*/ 108492 h 595533"/>
                <a:gd name="connsiteX61" fmla="*/ 138753 w 513697"/>
                <a:gd name="connsiteY61" fmla="*/ 115278 h 595533"/>
                <a:gd name="connsiteX62" fmla="*/ 138753 w 513697"/>
                <a:gd name="connsiteY62" fmla="*/ 113242 h 595533"/>
                <a:gd name="connsiteX63" fmla="*/ 347371 w 513697"/>
                <a:gd name="connsiteY63" fmla="*/ 104421 h 595533"/>
                <a:gd name="connsiteX64" fmla="*/ 313394 w 513697"/>
                <a:gd name="connsiteY64" fmla="*/ 82708 h 595533"/>
                <a:gd name="connsiteX65" fmla="*/ 161857 w 513697"/>
                <a:gd name="connsiteY65" fmla="*/ 82030 h 595533"/>
                <a:gd name="connsiteX66" fmla="*/ 161857 w 513697"/>
                <a:gd name="connsiteY66" fmla="*/ 78637 h 595533"/>
                <a:gd name="connsiteX67" fmla="*/ 301162 w 513697"/>
                <a:gd name="connsiteY67" fmla="*/ 77280 h 595533"/>
                <a:gd name="connsiteX68" fmla="*/ 212143 w 513697"/>
                <a:gd name="connsiteY68" fmla="*/ 58960 h 595533"/>
                <a:gd name="connsiteX69" fmla="*/ 206707 w 513697"/>
                <a:gd name="connsiteY69" fmla="*/ 52174 h 595533"/>
                <a:gd name="connsiteX70" fmla="*/ 220977 w 513697"/>
                <a:gd name="connsiteY70" fmla="*/ 39961 h 595533"/>
                <a:gd name="connsiteX71" fmla="*/ 225734 w 513697"/>
                <a:gd name="connsiteY71" fmla="*/ 45389 h 595533"/>
                <a:gd name="connsiteX72" fmla="*/ 450660 w 513697"/>
                <a:gd name="connsiteY72" fmla="*/ 270661 h 595533"/>
                <a:gd name="connsiteX73" fmla="*/ 389502 w 513697"/>
                <a:gd name="connsiteY73" fmla="*/ 409759 h 595533"/>
                <a:gd name="connsiteX74" fmla="*/ 210105 w 513697"/>
                <a:gd name="connsiteY74" fmla="*/ 474898 h 595533"/>
                <a:gd name="connsiteX75" fmla="*/ 128 w 513697"/>
                <a:gd name="connsiteY75" fmla="*/ 246234 h 595533"/>
                <a:gd name="connsiteX76" fmla="*/ 220977 w 513697"/>
                <a:gd name="connsiteY76" fmla="*/ 39961 h 595533"/>
                <a:gd name="connsiteX77" fmla="*/ 197823 w 513697"/>
                <a:gd name="connsiteY77" fmla="*/ 634 h 595533"/>
                <a:gd name="connsiteX78" fmla="*/ 199183 w 513697"/>
                <a:gd name="connsiteY78" fmla="*/ 634 h 595533"/>
                <a:gd name="connsiteX79" fmla="*/ 202581 w 513697"/>
                <a:gd name="connsiteY79" fmla="*/ 634 h 595533"/>
                <a:gd name="connsiteX80" fmla="*/ 513195 w 513697"/>
                <a:gd name="connsiteY80" fmla="*/ 258430 h 595533"/>
                <a:gd name="connsiteX81" fmla="*/ 231807 w 513697"/>
                <a:gd name="connsiteY81" fmla="*/ 531150 h 595533"/>
                <a:gd name="connsiteX82" fmla="*/ 233846 w 513697"/>
                <a:gd name="connsiteY82" fmla="*/ 552859 h 595533"/>
                <a:gd name="connsiteX83" fmla="*/ 236565 w 513697"/>
                <a:gd name="connsiteY83" fmla="*/ 567784 h 595533"/>
                <a:gd name="connsiteX84" fmla="*/ 297736 w 513697"/>
                <a:gd name="connsiteY84" fmla="*/ 569141 h 595533"/>
                <a:gd name="connsiteX85" fmla="*/ 297736 w 513697"/>
                <a:gd name="connsiteY85" fmla="*/ 592885 h 595533"/>
                <a:gd name="connsiteX86" fmla="*/ 220932 w 513697"/>
                <a:gd name="connsiteY86" fmla="*/ 593564 h 595533"/>
                <a:gd name="connsiteX87" fmla="*/ 168597 w 513697"/>
                <a:gd name="connsiteY87" fmla="*/ 593564 h 595533"/>
                <a:gd name="connsiteX88" fmla="*/ 163159 w 513697"/>
                <a:gd name="connsiteY88" fmla="*/ 591528 h 595533"/>
                <a:gd name="connsiteX89" fmla="*/ 159761 w 513697"/>
                <a:gd name="connsiteY89" fmla="*/ 585423 h 595533"/>
                <a:gd name="connsiteX90" fmla="*/ 159761 w 513697"/>
                <a:gd name="connsiteY90" fmla="*/ 583387 h 595533"/>
                <a:gd name="connsiteX91" fmla="*/ 167237 w 513697"/>
                <a:gd name="connsiteY91" fmla="*/ 572533 h 595533"/>
                <a:gd name="connsiteX92" fmla="*/ 214136 w 513697"/>
                <a:gd name="connsiteY92" fmla="*/ 567784 h 595533"/>
                <a:gd name="connsiteX93" fmla="*/ 213456 w 513697"/>
                <a:gd name="connsiteY93" fmla="*/ 555573 h 595533"/>
                <a:gd name="connsiteX94" fmla="*/ 213456 w 513697"/>
                <a:gd name="connsiteY94" fmla="*/ 529115 h 595533"/>
                <a:gd name="connsiteX95" fmla="*/ 215495 w 513697"/>
                <a:gd name="connsiteY95" fmla="*/ 513511 h 595533"/>
                <a:gd name="connsiteX96" fmla="*/ 228409 w 513697"/>
                <a:gd name="connsiteY96" fmla="*/ 510798 h 595533"/>
                <a:gd name="connsiteX97" fmla="*/ 492125 w 513697"/>
                <a:gd name="connsiteY97" fmla="*/ 258430 h 595533"/>
                <a:gd name="connsiteX98" fmla="*/ 209378 w 513697"/>
                <a:gd name="connsiteY98" fmla="*/ 16238 h 595533"/>
                <a:gd name="connsiteX99" fmla="*/ 208019 w 513697"/>
                <a:gd name="connsiteY99" fmla="*/ 17594 h 595533"/>
                <a:gd name="connsiteX100" fmla="*/ 199183 w 513697"/>
                <a:gd name="connsiteY100" fmla="*/ 28449 h 595533"/>
                <a:gd name="connsiteX101" fmla="*/ 191706 w 513697"/>
                <a:gd name="connsiteY101" fmla="*/ 13524 h 595533"/>
                <a:gd name="connsiteX102" fmla="*/ 191027 w 513697"/>
                <a:gd name="connsiteY102" fmla="*/ 12167 h 595533"/>
                <a:gd name="connsiteX103" fmla="*/ 197823 w 513697"/>
                <a:gd name="connsiteY103" fmla="*/ 634 h 5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3697" h="595533">
                  <a:moveTo>
                    <a:pt x="413291" y="196074"/>
                  </a:moveTo>
                  <a:cubicBezTo>
                    <a:pt x="414650" y="195395"/>
                    <a:pt x="414650" y="197431"/>
                    <a:pt x="413291" y="198110"/>
                  </a:cubicBezTo>
                  <a:cubicBezTo>
                    <a:pt x="339875" y="208289"/>
                    <a:pt x="265100" y="214397"/>
                    <a:pt x="191005" y="219826"/>
                  </a:cubicBezTo>
                  <a:cubicBezTo>
                    <a:pt x="189645" y="219826"/>
                    <a:pt x="189645" y="217790"/>
                    <a:pt x="191005" y="217111"/>
                  </a:cubicBezTo>
                  <a:cubicBezTo>
                    <a:pt x="264420" y="208289"/>
                    <a:pt x="339195" y="199467"/>
                    <a:pt x="413291" y="196074"/>
                  </a:cubicBezTo>
                  <a:close/>
                  <a:moveTo>
                    <a:pt x="206707" y="52174"/>
                  </a:moveTo>
                  <a:cubicBezTo>
                    <a:pt x="105456" y="67781"/>
                    <a:pt x="20514" y="144454"/>
                    <a:pt x="20514" y="253019"/>
                  </a:cubicBezTo>
                  <a:cubicBezTo>
                    <a:pt x="20514" y="356834"/>
                    <a:pt x="99340" y="443686"/>
                    <a:pt x="203309" y="453185"/>
                  </a:cubicBezTo>
                  <a:cubicBezTo>
                    <a:pt x="252236" y="457935"/>
                    <a:pt x="294367" y="443007"/>
                    <a:pt x="335819" y="420616"/>
                  </a:cubicBezTo>
                  <a:cubicBezTo>
                    <a:pt x="299803" y="426044"/>
                    <a:pt x="261749" y="426722"/>
                    <a:pt x="225054" y="426044"/>
                  </a:cubicBezTo>
                  <a:cubicBezTo>
                    <a:pt x="223695" y="426044"/>
                    <a:pt x="223695" y="424008"/>
                    <a:pt x="225054" y="424008"/>
                  </a:cubicBezTo>
                  <a:cubicBezTo>
                    <a:pt x="263108" y="422651"/>
                    <a:pt x="300483" y="418580"/>
                    <a:pt x="338537" y="416544"/>
                  </a:cubicBezTo>
                  <a:cubicBezTo>
                    <a:pt x="339896" y="415866"/>
                    <a:pt x="340575" y="417223"/>
                    <a:pt x="340575" y="418580"/>
                  </a:cubicBezTo>
                  <a:cubicBezTo>
                    <a:pt x="343973" y="416544"/>
                    <a:pt x="348050" y="414509"/>
                    <a:pt x="352127" y="412473"/>
                  </a:cubicBezTo>
                  <a:cubicBezTo>
                    <a:pt x="360282" y="407723"/>
                    <a:pt x="367757" y="402295"/>
                    <a:pt x="375232" y="397546"/>
                  </a:cubicBezTo>
                  <a:cubicBezTo>
                    <a:pt x="337857" y="403652"/>
                    <a:pt x="299124" y="405009"/>
                    <a:pt x="261749" y="404331"/>
                  </a:cubicBezTo>
                  <a:cubicBezTo>
                    <a:pt x="259031" y="404331"/>
                    <a:pt x="259711" y="401617"/>
                    <a:pt x="261749" y="401617"/>
                  </a:cubicBezTo>
                  <a:cubicBezTo>
                    <a:pt x="301162" y="399581"/>
                    <a:pt x="339896" y="395510"/>
                    <a:pt x="379309" y="393474"/>
                  </a:cubicBezTo>
                  <a:cubicBezTo>
                    <a:pt x="379988" y="393474"/>
                    <a:pt x="379988" y="393474"/>
                    <a:pt x="380668" y="393474"/>
                  </a:cubicBezTo>
                  <a:cubicBezTo>
                    <a:pt x="392900" y="383975"/>
                    <a:pt x="403772" y="373797"/>
                    <a:pt x="412606" y="362262"/>
                  </a:cubicBezTo>
                  <a:cubicBezTo>
                    <a:pt x="361641" y="365655"/>
                    <a:pt x="309996" y="367012"/>
                    <a:pt x="259031" y="367690"/>
                  </a:cubicBezTo>
                  <a:cubicBezTo>
                    <a:pt x="257672" y="367690"/>
                    <a:pt x="257672" y="364976"/>
                    <a:pt x="259031" y="364976"/>
                  </a:cubicBezTo>
                  <a:cubicBezTo>
                    <a:pt x="310676" y="361584"/>
                    <a:pt x="361641" y="359548"/>
                    <a:pt x="413286" y="358191"/>
                  </a:cubicBezTo>
                  <a:cubicBezTo>
                    <a:pt x="413965" y="358191"/>
                    <a:pt x="414645" y="358869"/>
                    <a:pt x="414645" y="359548"/>
                  </a:cubicBezTo>
                  <a:cubicBezTo>
                    <a:pt x="420081" y="351406"/>
                    <a:pt x="424838" y="342585"/>
                    <a:pt x="428235" y="333085"/>
                  </a:cubicBezTo>
                  <a:cubicBezTo>
                    <a:pt x="368436" y="335799"/>
                    <a:pt x="309317" y="338514"/>
                    <a:pt x="250197" y="344620"/>
                  </a:cubicBezTo>
                  <a:cubicBezTo>
                    <a:pt x="248838" y="344620"/>
                    <a:pt x="248159" y="341906"/>
                    <a:pt x="250197" y="341906"/>
                  </a:cubicBezTo>
                  <a:cubicBezTo>
                    <a:pt x="309317" y="333764"/>
                    <a:pt x="369795" y="328336"/>
                    <a:pt x="429594" y="329693"/>
                  </a:cubicBezTo>
                  <a:cubicBezTo>
                    <a:pt x="430953" y="323586"/>
                    <a:pt x="432313" y="317479"/>
                    <a:pt x="433672" y="311372"/>
                  </a:cubicBezTo>
                  <a:cubicBezTo>
                    <a:pt x="363680" y="314765"/>
                    <a:pt x="293008" y="316801"/>
                    <a:pt x="223016" y="318158"/>
                  </a:cubicBezTo>
                  <a:cubicBezTo>
                    <a:pt x="220977" y="318158"/>
                    <a:pt x="220977" y="315444"/>
                    <a:pt x="223016" y="315444"/>
                  </a:cubicBezTo>
                  <a:cubicBezTo>
                    <a:pt x="293008" y="311372"/>
                    <a:pt x="363680" y="308658"/>
                    <a:pt x="433672" y="307301"/>
                  </a:cubicBezTo>
                  <a:cubicBezTo>
                    <a:pt x="435031" y="298480"/>
                    <a:pt x="435031" y="289659"/>
                    <a:pt x="434351" y="279482"/>
                  </a:cubicBezTo>
                  <a:cubicBezTo>
                    <a:pt x="434351" y="280160"/>
                    <a:pt x="434351" y="280160"/>
                    <a:pt x="433672" y="280160"/>
                  </a:cubicBezTo>
                  <a:cubicBezTo>
                    <a:pt x="377950" y="278803"/>
                    <a:pt x="321548" y="281517"/>
                    <a:pt x="265827" y="287624"/>
                  </a:cubicBezTo>
                  <a:cubicBezTo>
                    <a:pt x="264467" y="287624"/>
                    <a:pt x="264467" y="284910"/>
                    <a:pt x="265827" y="284910"/>
                  </a:cubicBezTo>
                  <a:cubicBezTo>
                    <a:pt x="322228" y="278124"/>
                    <a:pt x="377270" y="276089"/>
                    <a:pt x="433672" y="277446"/>
                  </a:cubicBezTo>
                  <a:cubicBezTo>
                    <a:pt x="433672" y="277446"/>
                    <a:pt x="434351" y="277446"/>
                    <a:pt x="434351" y="277446"/>
                  </a:cubicBezTo>
                  <a:cubicBezTo>
                    <a:pt x="433672" y="268625"/>
                    <a:pt x="432992" y="259804"/>
                    <a:pt x="430953" y="250983"/>
                  </a:cubicBezTo>
                  <a:cubicBezTo>
                    <a:pt x="360282" y="257090"/>
                    <a:pt x="289610" y="262518"/>
                    <a:pt x="218259" y="272018"/>
                  </a:cubicBezTo>
                  <a:cubicBezTo>
                    <a:pt x="217580" y="272018"/>
                    <a:pt x="216900" y="269982"/>
                    <a:pt x="218259" y="269982"/>
                  </a:cubicBezTo>
                  <a:cubicBezTo>
                    <a:pt x="288251" y="257769"/>
                    <a:pt x="359602" y="248948"/>
                    <a:pt x="430274" y="247591"/>
                  </a:cubicBezTo>
                  <a:cubicBezTo>
                    <a:pt x="429594" y="242162"/>
                    <a:pt x="428235" y="236056"/>
                    <a:pt x="426876" y="230627"/>
                  </a:cubicBezTo>
                  <a:cubicBezTo>
                    <a:pt x="350089" y="238770"/>
                    <a:pt x="272622" y="243520"/>
                    <a:pt x="195834" y="242162"/>
                  </a:cubicBezTo>
                  <a:cubicBezTo>
                    <a:pt x="193796" y="242162"/>
                    <a:pt x="193796" y="239448"/>
                    <a:pt x="195834" y="239448"/>
                  </a:cubicBezTo>
                  <a:cubicBezTo>
                    <a:pt x="272622" y="237413"/>
                    <a:pt x="349409" y="234020"/>
                    <a:pt x="425517" y="226556"/>
                  </a:cubicBezTo>
                  <a:cubicBezTo>
                    <a:pt x="420760" y="208236"/>
                    <a:pt x="413965" y="191273"/>
                    <a:pt x="405811" y="175667"/>
                  </a:cubicBezTo>
                  <a:cubicBezTo>
                    <a:pt x="351448" y="180416"/>
                    <a:pt x="297765" y="187880"/>
                    <a:pt x="243402" y="190594"/>
                  </a:cubicBezTo>
                  <a:cubicBezTo>
                    <a:pt x="242043" y="190594"/>
                    <a:pt x="241363" y="187880"/>
                    <a:pt x="243402" y="187880"/>
                  </a:cubicBezTo>
                  <a:cubicBezTo>
                    <a:pt x="296406" y="178381"/>
                    <a:pt x="350768" y="176345"/>
                    <a:pt x="404452" y="173631"/>
                  </a:cubicBezTo>
                  <a:cubicBezTo>
                    <a:pt x="401054" y="166846"/>
                    <a:pt x="396977" y="160060"/>
                    <a:pt x="392900" y="153954"/>
                  </a:cubicBezTo>
                  <a:cubicBezTo>
                    <a:pt x="392900" y="154632"/>
                    <a:pt x="392220" y="155311"/>
                    <a:pt x="390861" y="155311"/>
                  </a:cubicBezTo>
                  <a:cubicBezTo>
                    <a:pt x="315433" y="158025"/>
                    <a:pt x="239325" y="160060"/>
                    <a:pt x="163896" y="164132"/>
                  </a:cubicBezTo>
                  <a:cubicBezTo>
                    <a:pt x="162537" y="164132"/>
                    <a:pt x="162537" y="161418"/>
                    <a:pt x="163896" y="161418"/>
                  </a:cubicBezTo>
                  <a:cubicBezTo>
                    <a:pt x="239325" y="153275"/>
                    <a:pt x="315433" y="151918"/>
                    <a:pt x="390861" y="151240"/>
                  </a:cubicBezTo>
                  <a:cubicBezTo>
                    <a:pt x="390861" y="151240"/>
                    <a:pt x="390861" y="151240"/>
                    <a:pt x="391540" y="151240"/>
                  </a:cubicBezTo>
                  <a:cubicBezTo>
                    <a:pt x="386104" y="144454"/>
                    <a:pt x="381347" y="137669"/>
                    <a:pt x="375911" y="131562"/>
                  </a:cubicBezTo>
                  <a:cubicBezTo>
                    <a:pt x="317471" y="131562"/>
                    <a:pt x="261070" y="130884"/>
                    <a:pt x="202630" y="137669"/>
                  </a:cubicBezTo>
                  <a:cubicBezTo>
                    <a:pt x="201271" y="137669"/>
                    <a:pt x="201271" y="135633"/>
                    <a:pt x="202630" y="135633"/>
                  </a:cubicBezTo>
                  <a:cubicBezTo>
                    <a:pt x="257672" y="126134"/>
                    <a:pt x="316112" y="121384"/>
                    <a:pt x="372513" y="127491"/>
                  </a:cubicBezTo>
                  <a:cubicBezTo>
                    <a:pt x="366398" y="121384"/>
                    <a:pt x="359602" y="114599"/>
                    <a:pt x="352127" y="108492"/>
                  </a:cubicBezTo>
                  <a:cubicBezTo>
                    <a:pt x="281456" y="111206"/>
                    <a:pt x="210105" y="109849"/>
                    <a:pt x="138753" y="115278"/>
                  </a:cubicBezTo>
                  <a:cubicBezTo>
                    <a:pt x="137394" y="115278"/>
                    <a:pt x="137394" y="113242"/>
                    <a:pt x="138753" y="113242"/>
                  </a:cubicBezTo>
                  <a:cubicBezTo>
                    <a:pt x="207387" y="104421"/>
                    <a:pt x="278058" y="104421"/>
                    <a:pt x="347371" y="104421"/>
                  </a:cubicBezTo>
                  <a:cubicBezTo>
                    <a:pt x="336498" y="96279"/>
                    <a:pt x="325626" y="88815"/>
                    <a:pt x="313394" y="82708"/>
                  </a:cubicBezTo>
                  <a:cubicBezTo>
                    <a:pt x="263788" y="73887"/>
                    <a:pt x="211464" y="80673"/>
                    <a:pt x="161857" y="82030"/>
                  </a:cubicBezTo>
                  <a:cubicBezTo>
                    <a:pt x="159139" y="82030"/>
                    <a:pt x="159139" y="78637"/>
                    <a:pt x="161857" y="78637"/>
                  </a:cubicBezTo>
                  <a:cubicBezTo>
                    <a:pt x="208066" y="75244"/>
                    <a:pt x="254954" y="70495"/>
                    <a:pt x="301162" y="77280"/>
                  </a:cubicBezTo>
                  <a:cubicBezTo>
                    <a:pt x="274660" y="65745"/>
                    <a:pt x="244761" y="59638"/>
                    <a:pt x="212143" y="58960"/>
                  </a:cubicBezTo>
                  <a:cubicBezTo>
                    <a:pt x="208066" y="58960"/>
                    <a:pt x="206027" y="55567"/>
                    <a:pt x="206707" y="52174"/>
                  </a:cubicBezTo>
                  <a:close/>
                  <a:moveTo>
                    <a:pt x="220977" y="39961"/>
                  </a:moveTo>
                  <a:cubicBezTo>
                    <a:pt x="224375" y="39961"/>
                    <a:pt x="226414" y="42675"/>
                    <a:pt x="225734" y="45389"/>
                  </a:cubicBezTo>
                  <a:cubicBezTo>
                    <a:pt x="350089" y="31140"/>
                    <a:pt x="439787" y="158703"/>
                    <a:pt x="450660" y="270661"/>
                  </a:cubicBezTo>
                  <a:cubicBezTo>
                    <a:pt x="456096" y="329693"/>
                    <a:pt x="438428" y="375154"/>
                    <a:pt x="389502" y="409759"/>
                  </a:cubicBezTo>
                  <a:cubicBezTo>
                    <a:pt x="335819" y="447757"/>
                    <a:pt x="277379" y="478969"/>
                    <a:pt x="210105" y="474898"/>
                  </a:cubicBezTo>
                  <a:cubicBezTo>
                    <a:pt x="89147" y="468113"/>
                    <a:pt x="-3949" y="367012"/>
                    <a:pt x="128" y="246234"/>
                  </a:cubicBezTo>
                  <a:cubicBezTo>
                    <a:pt x="4205" y="130884"/>
                    <a:pt x="104776" y="34533"/>
                    <a:pt x="220977" y="39961"/>
                  </a:cubicBezTo>
                  <a:close/>
                  <a:moveTo>
                    <a:pt x="197823" y="634"/>
                  </a:moveTo>
                  <a:cubicBezTo>
                    <a:pt x="198503" y="634"/>
                    <a:pt x="198503" y="634"/>
                    <a:pt x="199183" y="634"/>
                  </a:cubicBezTo>
                  <a:cubicBezTo>
                    <a:pt x="199862" y="634"/>
                    <a:pt x="201222" y="634"/>
                    <a:pt x="202581" y="634"/>
                  </a:cubicBezTo>
                  <a:cubicBezTo>
                    <a:pt x="352790" y="-9542"/>
                    <a:pt x="502320" y="103752"/>
                    <a:pt x="513195" y="258430"/>
                  </a:cubicBezTo>
                  <a:cubicBezTo>
                    <a:pt x="523390" y="415142"/>
                    <a:pt x="376579" y="524366"/>
                    <a:pt x="231807" y="531150"/>
                  </a:cubicBezTo>
                  <a:cubicBezTo>
                    <a:pt x="232487" y="538612"/>
                    <a:pt x="233167" y="545396"/>
                    <a:pt x="233846" y="552859"/>
                  </a:cubicBezTo>
                  <a:cubicBezTo>
                    <a:pt x="234526" y="557608"/>
                    <a:pt x="235206" y="563035"/>
                    <a:pt x="236565" y="567784"/>
                  </a:cubicBezTo>
                  <a:cubicBezTo>
                    <a:pt x="256956" y="567784"/>
                    <a:pt x="278026" y="569141"/>
                    <a:pt x="297736" y="569141"/>
                  </a:cubicBezTo>
                  <a:cubicBezTo>
                    <a:pt x="312689" y="569141"/>
                    <a:pt x="312689" y="592207"/>
                    <a:pt x="297736" y="592885"/>
                  </a:cubicBezTo>
                  <a:cubicBezTo>
                    <a:pt x="271909" y="593564"/>
                    <a:pt x="246081" y="593564"/>
                    <a:pt x="220932" y="593564"/>
                  </a:cubicBezTo>
                  <a:cubicBezTo>
                    <a:pt x="205300" y="594242"/>
                    <a:pt x="184229" y="597634"/>
                    <a:pt x="168597" y="593564"/>
                  </a:cubicBezTo>
                  <a:cubicBezTo>
                    <a:pt x="167237" y="593564"/>
                    <a:pt x="165878" y="592885"/>
                    <a:pt x="163159" y="591528"/>
                  </a:cubicBezTo>
                  <a:cubicBezTo>
                    <a:pt x="161120" y="590850"/>
                    <a:pt x="159761" y="587458"/>
                    <a:pt x="159761" y="585423"/>
                  </a:cubicBezTo>
                  <a:lnTo>
                    <a:pt x="159761" y="583387"/>
                  </a:lnTo>
                  <a:cubicBezTo>
                    <a:pt x="159761" y="578639"/>
                    <a:pt x="163159" y="573890"/>
                    <a:pt x="167237" y="572533"/>
                  </a:cubicBezTo>
                  <a:cubicBezTo>
                    <a:pt x="182190" y="569819"/>
                    <a:pt x="198503" y="568462"/>
                    <a:pt x="214136" y="567784"/>
                  </a:cubicBezTo>
                  <a:cubicBezTo>
                    <a:pt x="214136" y="563714"/>
                    <a:pt x="214136" y="559643"/>
                    <a:pt x="213456" y="555573"/>
                  </a:cubicBezTo>
                  <a:cubicBezTo>
                    <a:pt x="213456" y="546753"/>
                    <a:pt x="213456" y="537934"/>
                    <a:pt x="213456" y="529115"/>
                  </a:cubicBezTo>
                  <a:cubicBezTo>
                    <a:pt x="209378" y="525044"/>
                    <a:pt x="210058" y="517582"/>
                    <a:pt x="215495" y="513511"/>
                  </a:cubicBezTo>
                  <a:cubicBezTo>
                    <a:pt x="217534" y="507406"/>
                    <a:pt x="225011" y="506727"/>
                    <a:pt x="228409" y="510798"/>
                  </a:cubicBezTo>
                  <a:cubicBezTo>
                    <a:pt x="362986" y="495194"/>
                    <a:pt x="503000" y="411750"/>
                    <a:pt x="492125" y="258430"/>
                  </a:cubicBezTo>
                  <a:cubicBezTo>
                    <a:pt x="482609" y="110536"/>
                    <a:pt x="346673" y="20986"/>
                    <a:pt x="209378" y="16238"/>
                  </a:cubicBezTo>
                  <a:cubicBezTo>
                    <a:pt x="208698" y="16916"/>
                    <a:pt x="208698" y="16916"/>
                    <a:pt x="208019" y="17594"/>
                  </a:cubicBezTo>
                  <a:cubicBezTo>
                    <a:pt x="213456" y="23022"/>
                    <a:pt x="206659" y="33198"/>
                    <a:pt x="199183" y="28449"/>
                  </a:cubicBezTo>
                  <a:cubicBezTo>
                    <a:pt x="193745" y="25057"/>
                    <a:pt x="191706" y="19630"/>
                    <a:pt x="191706" y="13524"/>
                  </a:cubicBezTo>
                  <a:cubicBezTo>
                    <a:pt x="191706" y="12845"/>
                    <a:pt x="191027" y="12845"/>
                    <a:pt x="191027" y="12167"/>
                  </a:cubicBezTo>
                  <a:cubicBezTo>
                    <a:pt x="189667" y="7418"/>
                    <a:pt x="191706" y="1313"/>
                    <a:pt x="197823" y="634"/>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ym typeface="+mn-lt"/>
              </a:endParaRPr>
            </a:p>
          </p:txBody>
        </p:sp>
      </p:gr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
        <p:nvSpPr>
          <p:cNvPr id="15" name="矩形 14"/>
          <p:cNvSpPr/>
          <p:nvPr userDrawn="1"/>
        </p:nvSpPr>
        <p:spPr>
          <a:xfrm>
            <a:off x="0" y="1514471"/>
            <a:ext cx="12192000" cy="3647733"/>
          </a:xfrm>
          <a:prstGeom prst="rect">
            <a:avLst/>
          </a:prstGeom>
          <a:solidFill>
            <a:srgbClr val="002060">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1771734" y="1921416"/>
            <a:ext cx="8648532" cy="2701241"/>
            <a:chOff x="2232209" y="1921416"/>
            <a:chExt cx="8648532" cy="2701241"/>
          </a:xfrm>
        </p:grpSpPr>
        <p:grpSp>
          <p:nvGrpSpPr>
            <p:cNvPr id="3" name="组合 2"/>
            <p:cNvGrpSpPr/>
            <p:nvPr userDrawn="1"/>
          </p:nvGrpSpPr>
          <p:grpSpPr>
            <a:xfrm>
              <a:off x="2232209" y="1921416"/>
              <a:ext cx="3662082" cy="2701241"/>
              <a:chOff x="2232209" y="1921416"/>
              <a:chExt cx="3662082" cy="2701241"/>
            </a:xfrm>
          </p:grpSpPr>
          <p:grpSp>
            <p:nvGrpSpPr>
              <p:cNvPr id="16" name="组合 15"/>
              <p:cNvGrpSpPr/>
              <p:nvPr userDrawn="1"/>
            </p:nvGrpSpPr>
            <p:grpSpPr>
              <a:xfrm>
                <a:off x="2590180" y="1921416"/>
                <a:ext cx="2351276" cy="556043"/>
                <a:chOff x="1352507" y="1671313"/>
                <a:chExt cx="2351276" cy="556043"/>
              </a:xfrm>
            </p:grpSpPr>
            <p:sp>
              <p:nvSpPr>
                <p:cNvPr id="17" name="speech-bubble_65451"/>
                <p:cNvSpPr/>
                <p:nvPr/>
              </p:nvSpPr>
              <p:spPr>
                <a:xfrm>
                  <a:off x="1352507" y="1671313"/>
                  <a:ext cx="609685" cy="556043"/>
                </a:xfrm>
                <a:custGeom>
                  <a:avLst/>
                  <a:gdLst>
                    <a:gd name="connsiteX0" fmla="*/ 100249 w 609125"/>
                    <a:gd name="connsiteY0" fmla="*/ 276384 h 555533"/>
                    <a:gd name="connsiteX1" fmla="*/ 110900 w 609125"/>
                    <a:gd name="connsiteY1" fmla="*/ 276680 h 555533"/>
                    <a:gd name="connsiteX2" fmla="*/ 120222 w 609125"/>
                    <a:gd name="connsiteY2" fmla="*/ 287664 h 555533"/>
                    <a:gd name="connsiteX3" fmla="*/ 129156 w 609125"/>
                    <a:gd name="connsiteY3" fmla="*/ 309506 h 555533"/>
                    <a:gd name="connsiteX4" fmla="*/ 104339 w 609125"/>
                    <a:gd name="connsiteY4" fmla="*/ 326385 h 555533"/>
                    <a:gd name="connsiteX5" fmla="*/ 100249 w 609125"/>
                    <a:gd name="connsiteY5" fmla="*/ 276384 h 555533"/>
                    <a:gd name="connsiteX6" fmla="*/ 202769 w 609125"/>
                    <a:gd name="connsiteY6" fmla="*/ 66524 h 555533"/>
                    <a:gd name="connsiteX7" fmla="*/ 216689 w 609125"/>
                    <a:gd name="connsiteY7" fmla="*/ 69499 h 555533"/>
                    <a:gd name="connsiteX8" fmla="*/ 183877 w 609125"/>
                    <a:gd name="connsiteY8" fmla="*/ 98261 h 555533"/>
                    <a:gd name="connsiteX9" fmla="*/ 111293 w 609125"/>
                    <a:gd name="connsiteY9" fmla="*/ 226201 h 555533"/>
                    <a:gd name="connsiteX10" fmla="*/ 113282 w 609125"/>
                    <a:gd name="connsiteY10" fmla="*/ 245045 h 555533"/>
                    <a:gd name="connsiteX11" fmla="*/ 83453 w 609125"/>
                    <a:gd name="connsiteY11" fmla="*/ 248020 h 555533"/>
                    <a:gd name="connsiteX12" fmla="*/ 86436 w 609125"/>
                    <a:gd name="connsiteY12" fmla="*/ 198431 h 555533"/>
                    <a:gd name="connsiteX13" fmla="*/ 202769 w 609125"/>
                    <a:gd name="connsiteY13" fmla="*/ 66524 h 555533"/>
                    <a:gd name="connsiteX14" fmla="*/ 251438 w 609125"/>
                    <a:gd name="connsiteY14" fmla="*/ 39681 h 555533"/>
                    <a:gd name="connsiteX15" fmla="*/ 84517 w 609125"/>
                    <a:gd name="connsiteY15" fmla="*/ 113090 h 555533"/>
                    <a:gd name="connsiteX16" fmla="*/ 41793 w 609125"/>
                    <a:gd name="connsiteY16" fmla="*/ 255942 h 555533"/>
                    <a:gd name="connsiteX17" fmla="*/ 89485 w 609125"/>
                    <a:gd name="connsiteY17" fmla="*/ 401770 h 555533"/>
                    <a:gd name="connsiteX18" fmla="*/ 93459 w 609125"/>
                    <a:gd name="connsiteY18" fmla="*/ 513868 h 555533"/>
                    <a:gd name="connsiteX19" fmla="*/ 194804 w 609125"/>
                    <a:gd name="connsiteY19" fmla="*/ 457323 h 555533"/>
                    <a:gd name="connsiteX20" fmla="*/ 146119 w 609125"/>
                    <a:gd name="connsiteY20" fmla="*/ 425578 h 555533"/>
                    <a:gd name="connsiteX21" fmla="*/ 162016 w 609125"/>
                    <a:gd name="connsiteY21" fmla="*/ 413674 h 555533"/>
                    <a:gd name="connsiteX22" fmla="*/ 308072 w 609125"/>
                    <a:gd name="connsiteY22" fmla="*/ 449387 h 555533"/>
                    <a:gd name="connsiteX23" fmla="*/ 569382 w 609125"/>
                    <a:gd name="connsiteY23" fmla="*/ 258918 h 555533"/>
                    <a:gd name="connsiteX24" fmla="*/ 251438 w 609125"/>
                    <a:gd name="connsiteY24" fmla="*/ 39681 h 555533"/>
                    <a:gd name="connsiteX25" fmla="*/ 251438 w 609125"/>
                    <a:gd name="connsiteY25" fmla="*/ 0 h 555533"/>
                    <a:gd name="connsiteX26" fmla="*/ 609125 w 609125"/>
                    <a:gd name="connsiteY26" fmla="*/ 258918 h 555533"/>
                    <a:gd name="connsiteX27" fmla="*/ 306084 w 609125"/>
                    <a:gd name="connsiteY27" fmla="*/ 489068 h 555533"/>
                    <a:gd name="connsiteX28" fmla="*/ 254418 w 609125"/>
                    <a:gd name="connsiteY28" fmla="*/ 485100 h 555533"/>
                    <a:gd name="connsiteX29" fmla="*/ 209707 w 609125"/>
                    <a:gd name="connsiteY29" fmla="*/ 494028 h 555533"/>
                    <a:gd name="connsiteX30" fmla="*/ 108363 w 609125"/>
                    <a:gd name="connsiteY30" fmla="*/ 551565 h 555533"/>
                    <a:gd name="connsiteX31" fmla="*/ 90478 w 609125"/>
                    <a:gd name="connsiteY31" fmla="*/ 555533 h 555533"/>
                    <a:gd name="connsiteX32" fmla="*/ 72594 w 609125"/>
                    <a:gd name="connsiteY32" fmla="*/ 551565 h 555533"/>
                    <a:gd name="connsiteX33" fmla="*/ 53715 w 609125"/>
                    <a:gd name="connsiteY33" fmla="*/ 520812 h 555533"/>
                    <a:gd name="connsiteX34" fmla="*/ 49741 w 609125"/>
                    <a:gd name="connsiteY34" fmla="*/ 402762 h 555533"/>
                    <a:gd name="connsiteX35" fmla="*/ 38812 w 609125"/>
                    <a:gd name="connsiteY35" fmla="*/ 367049 h 555533"/>
                    <a:gd name="connsiteX36" fmla="*/ 3043 w 609125"/>
                    <a:gd name="connsiteY36" fmla="*/ 261894 h 555533"/>
                    <a:gd name="connsiteX37" fmla="*/ 53715 w 609125"/>
                    <a:gd name="connsiteY37" fmla="*/ 87298 h 555533"/>
                    <a:gd name="connsiteX38" fmla="*/ 251438 w 609125"/>
                    <a:gd name="connsiteY38" fmla="*/ 0 h 55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125" h="555533">
                      <a:moveTo>
                        <a:pt x="100249" y="276384"/>
                      </a:moveTo>
                      <a:cubicBezTo>
                        <a:pt x="103655" y="275226"/>
                        <a:pt x="107491" y="275377"/>
                        <a:pt x="110900" y="276680"/>
                      </a:cubicBezTo>
                      <a:cubicBezTo>
                        <a:pt x="115445" y="278418"/>
                        <a:pt x="119230" y="282203"/>
                        <a:pt x="120222" y="287664"/>
                      </a:cubicBezTo>
                      <a:cubicBezTo>
                        <a:pt x="120222" y="287664"/>
                        <a:pt x="122207" y="298585"/>
                        <a:pt x="129156" y="309506"/>
                      </a:cubicBezTo>
                      <a:cubicBezTo>
                        <a:pt x="140076" y="326385"/>
                        <a:pt x="115258" y="342270"/>
                        <a:pt x="104339" y="326385"/>
                      </a:cubicBezTo>
                      <a:cubicBezTo>
                        <a:pt x="83678" y="295110"/>
                        <a:pt x="90030" y="279857"/>
                        <a:pt x="100249" y="276384"/>
                      </a:cubicBezTo>
                      <a:close/>
                      <a:moveTo>
                        <a:pt x="202769" y="66524"/>
                      </a:moveTo>
                      <a:cubicBezTo>
                        <a:pt x="209729" y="63549"/>
                        <a:pt x="214700" y="65532"/>
                        <a:pt x="216689" y="69499"/>
                      </a:cubicBezTo>
                      <a:cubicBezTo>
                        <a:pt x="220666" y="79417"/>
                        <a:pt x="209729" y="79417"/>
                        <a:pt x="183877" y="98261"/>
                      </a:cubicBezTo>
                      <a:cubicBezTo>
                        <a:pt x="141122" y="129998"/>
                        <a:pt x="109305" y="174628"/>
                        <a:pt x="111293" y="226201"/>
                      </a:cubicBezTo>
                      <a:cubicBezTo>
                        <a:pt x="112288" y="230168"/>
                        <a:pt x="113282" y="245045"/>
                        <a:pt x="113282" y="245045"/>
                      </a:cubicBezTo>
                      <a:cubicBezTo>
                        <a:pt x="115270" y="268848"/>
                        <a:pt x="83453" y="267856"/>
                        <a:pt x="83453" y="248020"/>
                      </a:cubicBezTo>
                      <a:cubicBezTo>
                        <a:pt x="82459" y="222234"/>
                        <a:pt x="81464" y="223226"/>
                        <a:pt x="86436" y="198431"/>
                      </a:cubicBezTo>
                      <a:cubicBezTo>
                        <a:pt x="99362" y="129998"/>
                        <a:pt x="149077" y="90327"/>
                        <a:pt x="202769" y="66524"/>
                      </a:cubicBezTo>
                      <a:close/>
                      <a:moveTo>
                        <a:pt x="251438" y="39681"/>
                      </a:moveTo>
                      <a:cubicBezTo>
                        <a:pt x="183875" y="39681"/>
                        <a:pt x="124260" y="66465"/>
                        <a:pt x="84517" y="113090"/>
                      </a:cubicBezTo>
                      <a:cubicBezTo>
                        <a:pt x="49741" y="153763"/>
                        <a:pt x="33844" y="207333"/>
                        <a:pt x="41793" y="255942"/>
                      </a:cubicBezTo>
                      <a:cubicBezTo>
                        <a:pt x="58683" y="356137"/>
                        <a:pt x="87498" y="344232"/>
                        <a:pt x="89485" y="401770"/>
                      </a:cubicBezTo>
                      <a:lnTo>
                        <a:pt x="93459" y="513868"/>
                      </a:lnTo>
                      <a:cubicBezTo>
                        <a:pt x="218650" y="443435"/>
                        <a:pt x="182881" y="463275"/>
                        <a:pt x="194804" y="457323"/>
                      </a:cubicBezTo>
                      <a:cubicBezTo>
                        <a:pt x="182881" y="453355"/>
                        <a:pt x="154067" y="436490"/>
                        <a:pt x="146119" y="425578"/>
                      </a:cubicBezTo>
                      <a:cubicBezTo>
                        <a:pt x="138170" y="415658"/>
                        <a:pt x="151086" y="402762"/>
                        <a:pt x="162016" y="413674"/>
                      </a:cubicBezTo>
                      <a:cubicBezTo>
                        <a:pt x="190830" y="440459"/>
                        <a:pt x="268328" y="447403"/>
                        <a:pt x="308072" y="449387"/>
                      </a:cubicBezTo>
                      <a:cubicBezTo>
                        <a:pt x="452140" y="448395"/>
                        <a:pt x="569382" y="363081"/>
                        <a:pt x="569382" y="258918"/>
                      </a:cubicBezTo>
                      <a:cubicBezTo>
                        <a:pt x="569382" y="153763"/>
                        <a:pt x="470025" y="39681"/>
                        <a:pt x="251438" y="39681"/>
                      </a:cubicBezTo>
                      <a:close/>
                      <a:moveTo>
                        <a:pt x="251438" y="0"/>
                      </a:moveTo>
                      <a:cubicBezTo>
                        <a:pt x="496851" y="0"/>
                        <a:pt x="609125" y="133923"/>
                        <a:pt x="609125" y="258918"/>
                      </a:cubicBezTo>
                      <a:cubicBezTo>
                        <a:pt x="609125" y="385897"/>
                        <a:pt x="473005" y="489068"/>
                        <a:pt x="306084" y="489068"/>
                      </a:cubicBezTo>
                      <a:cubicBezTo>
                        <a:pt x="288200" y="489068"/>
                        <a:pt x="271309" y="488076"/>
                        <a:pt x="254418" y="485100"/>
                      </a:cubicBezTo>
                      <a:cubicBezTo>
                        <a:pt x="238521" y="483116"/>
                        <a:pt x="223618" y="486092"/>
                        <a:pt x="209707" y="494028"/>
                      </a:cubicBezTo>
                      <a:lnTo>
                        <a:pt x="108363" y="551565"/>
                      </a:lnTo>
                      <a:cubicBezTo>
                        <a:pt x="103395" y="554541"/>
                        <a:pt x="96440" y="555533"/>
                        <a:pt x="90478" y="555533"/>
                      </a:cubicBezTo>
                      <a:cubicBezTo>
                        <a:pt x="84517" y="555533"/>
                        <a:pt x="77562" y="554541"/>
                        <a:pt x="72594" y="551565"/>
                      </a:cubicBezTo>
                      <a:cubicBezTo>
                        <a:pt x="61664" y="544621"/>
                        <a:pt x="53715" y="532717"/>
                        <a:pt x="53715" y="520812"/>
                      </a:cubicBezTo>
                      <a:lnTo>
                        <a:pt x="49741" y="402762"/>
                      </a:lnTo>
                      <a:cubicBezTo>
                        <a:pt x="49741" y="390857"/>
                        <a:pt x="45767" y="377961"/>
                        <a:pt x="38812" y="367049"/>
                      </a:cubicBezTo>
                      <a:cubicBezTo>
                        <a:pt x="16953" y="332328"/>
                        <a:pt x="8011" y="290663"/>
                        <a:pt x="3043" y="261894"/>
                      </a:cubicBezTo>
                      <a:cubicBezTo>
                        <a:pt x="-7886" y="201380"/>
                        <a:pt x="10992" y="137891"/>
                        <a:pt x="53715" y="87298"/>
                      </a:cubicBezTo>
                      <a:cubicBezTo>
                        <a:pt x="101408" y="31744"/>
                        <a:pt x="171952" y="0"/>
                        <a:pt x="251438"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文本框 17"/>
                <p:cNvSpPr txBox="1"/>
                <p:nvPr/>
              </p:nvSpPr>
              <p:spPr>
                <a:xfrm>
                  <a:off x="2086495" y="1760265"/>
                  <a:ext cx="1617288" cy="400110"/>
                </a:xfrm>
                <a:prstGeom prst="rect">
                  <a:avLst/>
                </a:prstGeom>
                <a:noFill/>
                <a:ln>
                  <a:noFill/>
                </a:ln>
              </p:spPr>
              <p:txBody>
                <a:bodyPr wrap="square" rtlCol="0">
                  <a:spAutoFit/>
                </a:bodyPr>
                <a:lstStyle/>
                <a:p>
                  <a:r>
                    <a:rPr lang="en-US" altLang="zh-CN" sz="2000" dirty="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rPr>
                    <a:t>Limitations</a:t>
                  </a:r>
                  <a:endParaRPr lang="zh-CN" altLang="en-US" sz="2000" dirty="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endParaRPr>
                </a:p>
              </p:txBody>
            </p:sp>
          </p:grpSp>
          <p:sp>
            <p:nvSpPr>
              <p:cNvPr id="22" name="文本框 21"/>
              <p:cNvSpPr txBox="1"/>
              <p:nvPr userDrawn="1"/>
            </p:nvSpPr>
            <p:spPr>
              <a:xfrm>
                <a:off x="2232209" y="2868331"/>
                <a:ext cx="3662082" cy="1754326"/>
              </a:xfrm>
              <a:prstGeom prst="rect">
                <a:avLst/>
              </a:prstGeom>
              <a:noFill/>
              <a:ln>
                <a:noFill/>
              </a:ln>
            </p:spPr>
            <p:txBody>
              <a:bodyPr wrap="square" rtlCol="0">
                <a:spAutoFit/>
              </a:bodyPr>
              <a:lstStyle/>
              <a:p>
                <a:r>
                  <a:rPr lang="en-US" altLang="zh-CN" dirty="0">
                    <a:solidFill>
                      <a:schemeClr val="bg1"/>
                    </a:solidFill>
                  </a:rPr>
                  <a:t>1.</a:t>
                </a:r>
                <a:endParaRPr lang="en-US" altLang="zh-CN" dirty="0">
                  <a:solidFill>
                    <a:schemeClr val="bg1"/>
                  </a:solidFill>
                </a:endParaRPr>
              </a:p>
              <a:p>
                <a:r>
                  <a:rPr lang="zh-CN" altLang="en-US" dirty="0">
                    <a:solidFill>
                      <a:schemeClr val="bg1"/>
                    </a:solidFill>
                  </a:rPr>
                  <a:t> </a:t>
                </a:r>
                <a:endParaRPr lang="en-US" altLang="zh-CN" dirty="0">
                  <a:solidFill>
                    <a:schemeClr val="bg1"/>
                  </a:solidFill>
                </a:endParaRPr>
              </a:p>
              <a:p>
                <a:r>
                  <a:rPr lang="en-US" altLang="zh-CN" dirty="0">
                    <a:solidFill>
                      <a:schemeClr val="bg1"/>
                    </a:solidFill>
                  </a:rPr>
                  <a:t>2.</a:t>
                </a:r>
                <a:endParaRPr lang="en-US" altLang="zh-CN" dirty="0">
                  <a:solidFill>
                    <a:schemeClr val="bg1"/>
                  </a:solidFill>
                </a:endParaRPr>
              </a:p>
              <a:p>
                <a:r>
                  <a:rPr lang="zh-CN" altLang="en-US" dirty="0">
                    <a:solidFill>
                      <a:schemeClr val="bg1"/>
                    </a:solidFill>
                  </a:rPr>
                  <a:t> </a:t>
                </a:r>
                <a:endParaRPr lang="en-US" altLang="zh-CN" dirty="0">
                  <a:solidFill>
                    <a:schemeClr val="bg1"/>
                  </a:solidFill>
                </a:endParaRPr>
              </a:p>
              <a:p>
                <a:r>
                  <a:rPr lang="en-US" altLang="zh-CN" dirty="0">
                    <a:solidFill>
                      <a:schemeClr val="bg1"/>
                    </a:solidFill>
                  </a:rPr>
                  <a:t>3.</a:t>
                </a:r>
                <a:endParaRPr lang="en-US" altLang="zh-CN" dirty="0">
                  <a:solidFill>
                    <a:schemeClr val="bg1"/>
                  </a:solidFill>
                </a:endParaRPr>
              </a:p>
              <a:p>
                <a:r>
                  <a:rPr lang="zh-CN" altLang="en-US" dirty="0">
                    <a:solidFill>
                      <a:schemeClr val="bg1"/>
                    </a:solidFill>
                  </a:rPr>
                  <a:t> </a:t>
                </a:r>
                <a:endParaRPr lang="zh-CN" altLang="en-US" dirty="0">
                  <a:solidFill>
                    <a:schemeClr val="bg1"/>
                  </a:solidFill>
                </a:endParaRPr>
              </a:p>
            </p:txBody>
          </p:sp>
        </p:grpSp>
        <p:grpSp>
          <p:nvGrpSpPr>
            <p:cNvPr id="2" name="组合 1"/>
            <p:cNvGrpSpPr/>
            <p:nvPr userDrawn="1"/>
          </p:nvGrpSpPr>
          <p:grpSpPr>
            <a:xfrm>
              <a:off x="7250546" y="2010368"/>
              <a:ext cx="3630195" cy="2433420"/>
              <a:chOff x="7250546" y="2010368"/>
              <a:chExt cx="3630195" cy="2433420"/>
            </a:xfrm>
          </p:grpSpPr>
          <p:grpSp>
            <p:nvGrpSpPr>
              <p:cNvPr id="19" name="组合 18"/>
              <p:cNvGrpSpPr/>
              <p:nvPr userDrawn="1"/>
            </p:nvGrpSpPr>
            <p:grpSpPr>
              <a:xfrm>
                <a:off x="7624350" y="2010368"/>
                <a:ext cx="2786533" cy="564849"/>
                <a:chOff x="6272992" y="1662260"/>
                <a:chExt cx="2786533" cy="564849"/>
              </a:xfrm>
            </p:grpSpPr>
            <p:sp>
              <p:nvSpPr>
                <p:cNvPr id="20" name="iconfont-11673-5560748"/>
                <p:cNvSpPr/>
                <p:nvPr/>
              </p:nvSpPr>
              <p:spPr>
                <a:xfrm>
                  <a:off x="6272992" y="1662260"/>
                  <a:ext cx="609685" cy="564849"/>
                </a:xfrm>
                <a:custGeom>
                  <a:avLst/>
                  <a:gdLst>
                    <a:gd name="T0" fmla="*/ 10563 w 13883"/>
                    <a:gd name="T1" fmla="*/ 850 h 12858"/>
                    <a:gd name="T2" fmla="*/ 5708 w 13883"/>
                    <a:gd name="T3" fmla="*/ 3611 h 12858"/>
                    <a:gd name="T4" fmla="*/ 3056 w 13883"/>
                    <a:gd name="T5" fmla="*/ 5375 h 12858"/>
                    <a:gd name="T6" fmla="*/ 3059 w 13883"/>
                    <a:gd name="T7" fmla="*/ 5847 h 12858"/>
                    <a:gd name="T8" fmla="*/ 41 w 13883"/>
                    <a:gd name="T9" fmla="*/ 7499 h 12858"/>
                    <a:gd name="T10" fmla="*/ 892 w 13883"/>
                    <a:gd name="T11" fmla="*/ 9055 h 12858"/>
                    <a:gd name="T12" fmla="*/ 4033 w 13883"/>
                    <a:gd name="T13" fmla="*/ 8194 h 12858"/>
                    <a:gd name="T14" fmla="*/ 7184 w 13883"/>
                    <a:gd name="T15" fmla="*/ 7471 h 12858"/>
                    <a:gd name="T16" fmla="*/ 7515 w 13883"/>
                    <a:gd name="T17" fmla="*/ 7818 h 12858"/>
                    <a:gd name="T18" fmla="*/ 12842 w 13883"/>
                    <a:gd name="T19" fmla="*/ 5953 h 12858"/>
                    <a:gd name="T20" fmla="*/ 937 w 13883"/>
                    <a:gd name="T21" fmla="*/ 8614 h 12858"/>
                    <a:gd name="T22" fmla="*/ 3212 w 13883"/>
                    <a:gd name="T23" fmla="*/ 6217 h 12858"/>
                    <a:gd name="T24" fmla="*/ 937 w 13883"/>
                    <a:gd name="T25" fmla="*/ 8614 h 12858"/>
                    <a:gd name="T26" fmla="*/ 4238 w 13883"/>
                    <a:gd name="T27" fmla="*/ 7647 h 12858"/>
                    <a:gd name="T28" fmla="*/ 3406 w 13883"/>
                    <a:gd name="T29" fmla="*/ 5639 h 12858"/>
                    <a:gd name="T30" fmla="*/ 6890 w 13883"/>
                    <a:gd name="T31" fmla="*/ 6703 h 12858"/>
                    <a:gd name="T32" fmla="*/ 4333 w 13883"/>
                    <a:gd name="T33" fmla="*/ 7876 h 12858"/>
                    <a:gd name="T34" fmla="*/ 7495 w 13883"/>
                    <a:gd name="T35" fmla="*/ 7169 h 12858"/>
                    <a:gd name="T36" fmla="*/ 7246 w 13883"/>
                    <a:gd name="T37" fmla="*/ 6516 h 12858"/>
                    <a:gd name="T38" fmla="*/ 10553 w 13883"/>
                    <a:gd name="T39" fmla="*/ 1308 h 12858"/>
                    <a:gd name="T40" fmla="*/ 7577 w 13883"/>
                    <a:gd name="T41" fmla="*/ 7381 h 12858"/>
                    <a:gd name="T42" fmla="*/ 11182 w 13883"/>
                    <a:gd name="T43" fmla="*/ 41 h 12858"/>
                    <a:gd name="T44" fmla="*/ 13470 w 13883"/>
                    <a:gd name="T45" fmla="*/ 6301 h 12858"/>
                    <a:gd name="T46" fmla="*/ 13842 w 13883"/>
                    <a:gd name="T47" fmla="*/ 6153 h 12858"/>
                    <a:gd name="T48" fmla="*/ 7057 w 13883"/>
                    <a:gd name="T49" fmla="*/ 8427 h 12858"/>
                    <a:gd name="T50" fmla="*/ 5057 w 13883"/>
                    <a:gd name="T51" fmla="*/ 9227 h 12858"/>
                    <a:gd name="T52" fmla="*/ 2705 w 13883"/>
                    <a:gd name="T53" fmla="*/ 12496 h 12858"/>
                    <a:gd name="T54" fmla="*/ 3008 w 13883"/>
                    <a:gd name="T55" fmla="*/ 12757 h 12858"/>
                    <a:gd name="T56" fmla="*/ 6257 w 13883"/>
                    <a:gd name="T57" fmla="*/ 10027 h 12858"/>
                    <a:gd name="T58" fmla="*/ 6457 w 13883"/>
                    <a:gd name="T59" fmla="*/ 12827 h 12858"/>
                    <a:gd name="T60" fmla="*/ 6657 w 13883"/>
                    <a:gd name="T61" fmla="*/ 10027 h 12858"/>
                    <a:gd name="T62" fmla="*/ 9905 w 13883"/>
                    <a:gd name="T63" fmla="*/ 12757 h 12858"/>
                    <a:gd name="T64" fmla="*/ 10208 w 13883"/>
                    <a:gd name="T65" fmla="*/ 12496 h 12858"/>
                    <a:gd name="T66" fmla="*/ 7857 w 13883"/>
                    <a:gd name="T67" fmla="*/ 9257 h 12858"/>
                    <a:gd name="T68" fmla="*/ 7457 w 13883"/>
                    <a:gd name="T69" fmla="*/ 9627 h 12858"/>
                    <a:gd name="T70" fmla="*/ 5457 w 13883"/>
                    <a:gd name="T71" fmla="*/ 9227 h 12858"/>
                    <a:gd name="T72" fmla="*/ 7057 w 13883"/>
                    <a:gd name="T73" fmla="*/ 8827 h 12858"/>
                    <a:gd name="T74" fmla="*/ 7457 w 13883"/>
                    <a:gd name="T75" fmla="*/ 9627 h 1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83" h="12858">
                      <a:moveTo>
                        <a:pt x="10842" y="953"/>
                      </a:moveTo>
                      <a:cubicBezTo>
                        <a:pt x="10798" y="843"/>
                        <a:pt x="10668" y="795"/>
                        <a:pt x="10563" y="850"/>
                      </a:cubicBezTo>
                      <a:lnTo>
                        <a:pt x="5801" y="3363"/>
                      </a:lnTo>
                      <a:cubicBezTo>
                        <a:pt x="5711" y="3410"/>
                        <a:pt x="5671" y="3517"/>
                        <a:pt x="5708" y="3611"/>
                      </a:cubicBezTo>
                      <a:lnTo>
                        <a:pt x="5806" y="3867"/>
                      </a:lnTo>
                      <a:lnTo>
                        <a:pt x="3056" y="5375"/>
                      </a:lnTo>
                      <a:cubicBezTo>
                        <a:pt x="2967" y="5424"/>
                        <a:pt x="2929" y="5533"/>
                        <a:pt x="2968" y="5627"/>
                      </a:cubicBezTo>
                      <a:lnTo>
                        <a:pt x="3059" y="5847"/>
                      </a:lnTo>
                      <a:lnTo>
                        <a:pt x="139" y="7242"/>
                      </a:lnTo>
                      <a:cubicBezTo>
                        <a:pt x="43" y="7288"/>
                        <a:pt x="0" y="7401"/>
                        <a:pt x="41" y="7499"/>
                      </a:cubicBezTo>
                      <a:lnTo>
                        <a:pt x="640" y="8943"/>
                      </a:lnTo>
                      <a:cubicBezTo>
                        <a:pt x="681" y="9041"/>
                        <a:pt x="791" y="9090"/>
                        <a:pt x="892" y="9055"/>
                      </a:cubicBezTo>
                      <a:lnTo>
                        <a:pt x="3942" y="7975"/>
                      </a:lnTo>
                      <a:lnTo>
                        <a:pt x="4033" y="8194"/>
                      </a:lnTo>
                      <a:cubicBezTo>
                        <a:pt x="4072" y="8288"/>
                        <a:pt x="4175" y="8338"/>
                        <a:pt x="4273" y="8310"/>
                      </a:cubicBezTo>
                      <a:lnTo>
                        <a:pt x="7184" y="7471"/>
                      </a:lnTo>
                      <a:lnTo>
                        <a:pt x="7271" y="7699"/>
                      </a:lnTo>
                      <a:cubicBezTo>
                        <a:pt x="7308" y="7797"/>
                        <a:pt x="7415" y="7849"/>
                        <a:pt x="7515" y="7818"/>
                      </a:cubicBezTo>
                      <a:lnTo>
                        <a:pt x="12715" y="6218"/>
                      </a:lnTo>
                      <a:cubicBezTo>
                        <a:pt x="12827" y="6184"/>
                        <a:pt x="12886" y="6061"/>
                        <a:pt x="12842" y="5953"/>
                      </a:cubicBezTo>
                      <a:lnTo>
                        <a:pt x="10842" y="953"/>
                      </a:lnTo>
                      <a:close/>
                      <a:moveTo>
                        <a:pt x="937" y="8614"/>
                      </a:moveTo>
                      <a:lnTo>
                        <a:pt x="483" y="7521"/>
                      </a:lnTo>
                      <a:lnTo>
                        <a:pt x="3212" y="6217"/>
                      </a:lnTo>
                      <a:lnTo>
                        <a:pt x="3788" y="7605"/>
                      </a:lnTo>
                      <a:lnTo>
                        <a:pt x="937" y="8614"/>
                      </a:lnTo>
                      <a:close/>
                      <a:moveTo>
                        <a:pt x="4333" y="7876"/>
                      </a:moveTo>
                      <a:lnTo>
                        <a:pt x="4238" y="7647"/>
                      </a:lnTo>
                      <a:lnTo>
                        <a:pt x="3501" y="5869"/>
                      </a:lnTo>
                      <a:lnTo>
                        <a:pt x="3406" y="5639"/>
                      </a:lnTo>
                      <a:lnTo>
                        <a:pt x="5940" y="4249"/>
                      </a:lnTo>
                      <a:lnTo>
                        <a:pt x="6890" y="6703"/>
                      </a:lnTo>
                      <a:lnTo>
                        <a:pt x="7040" y="7095"/>
                      </a:lnTo>
                      <a:lnTo>
                        <a:pt x="4333" y="7876"/>
                      </a:lnTo>
                      <a:close/>
                      <a:moveTo>
                        <a:pt x="7577" y="7381"/>
                      </a:moveTo>
                      <a:lnTo>
                        <a:pt x="7495" y="7169"/>
                      </a:lnTo>
                      <a:cubicBezTo>
                        <a:pt x="7494" y="7164"/>
                        <a:pt x="7495" y="7159"/>
                        <a:pt x="7493" y="7155"/>
                      </a:cubicBezTo>
                      <a:lnTo>
                        <a:pt x="7246" y="6516"/>
                      </a:lnTo>
                      <a:lnTo>
                        <a:pt x="6144" y="3633"/>
                      </a:lnTo>
                      <a:lnTo>
                        <a:pt x="10553" y="1308"/>
                      </a:lnTo>
                      <a:lnTo>
                        <a:pt x="12390" y="5899"/>
                      </a:lnTo>
                      <a:lnTo>
                        <a:pt x="7577" y="7381"/>
                      </a:lnTo>
                      <a:close/>
                      <a:moveTo>
                        <a:pt x="11442" y="153"/>
                      </a:moveTo>
                      <a:cubicBezTo>
                        <a:pt x="11401" y="50"/>
                        <a:pt x="11285" y="0"/>
                        <a:pt x="11182" y="41"/>
                      </a:cubicBezTo>
                      <a:cubicBezTo>
                        <a:pt x="11080" y="82"/>
                        <a:pt x="11030" y="199"/>
                        <a:pt x="11071" y="301"/>
                      </a:cubicBezTo>
                      <a:lnTo>
                        <a:pt x="13470" y="6301"/>
                      </a:lnTo>
                      <a:cubicBezTo>
                        <a:pt x="13512" y="6404"/>
                        <a:pt x="13628" y="6453"/>
                        <a:pt x="13731" y="6413"/>
                      </a:cubicBezTo>
                      <a:cubicBezTo>
                        <a:pt x="13833" y="6371"/>
                        <a:pt x="13883" y="6255"/>
                        <a:pt x="13842" y="6153"/>
                      </a:cubicBezTo>
                      <a:lnTo>
                        <a:pt x="11442" y="153"/>
                      </a:lnTo>
                      <a:close/>
                      <a:moveTo>
                        <a:pt x="7057" y="8427"/>
                      </a:moveTo>
                      <a:lnTo>
                        <a:pt x="5857" y="8427"/>
                      </a:lnTo>
                      <a:cubicBezTo>
                        <a:pt x="5401" y="8427"/>
                        <a:pt x="5057" y="8771"/>
                        <a:pt x="5057" y="9227"/>
                      </a:cubicBezTo>
                      <a:lnTo>
                        <a:pt x="5057" y="9753"/>
                      </a:lnTo>
                      <a:lnTo>
                        <a:pt x="2705" y="12496"/>
                      </a:lnTo>
                      <a:cubicBezTo>
                        <a:pt x="2628" y="12579"/>
                        <a:pt x="2635" y="12710"/>
                        <a:pt x="2721" y="12784"/>
                      </a:cubicBezTo>
                      <a:cubicBezTo>
                        <a:pt x="2808" y="12858"/>
                        <a:pt x="2938" y="12846"/>
                        <a:pt x="3008" y="12757"/>
                      </a:cubicBezTo>
                      <a:lnTo>
                        <a:pt x="5349" y="10027"/>
                      </a:lnTo>
                      <a:lnTo>
                        <a:pt x="6257" y="10027"/>
                      </a:lnTo>
                      <a:lnTo>
                        <a:pt x="6257" y="12627"/>
                      </a:lnTo>
                      <a:cubicBezTo>
                        <a:pt x="6257" y="12737"/>
                        <a:pt x="6346" y="12827"/>
                        <a:pt x="6457" y="12827"/>
                      </a:cubicBezTo>
                      <a:cubicBezTo>
                        <a:pt x="6567" y="12827"/>
                        <a:pt x="6657" y="12737"/>
                        <a:pt x="6657" y="12627"/>
                      </a:cubicBezTo>
                      <a:lnTo>
                        <a:pt x="6657" y="10027"/>
                      </a:lnTo>
                      <a:lnTo>
                        <a:pt x="7565" y="10027"/>
                      </a:lnTo>
                      <a:lnTo>
                        <a:pt x="9905" y="12757"/>
                      </a:lnTo>
                      <a:cubicBezTo>
                        <a:pt x="9976" y="12841"/>
                        <a:pt x="10103" y="12851"/>
                        <a:pt x="10187" y="12778"/>
                      </a:cubicBezTo>
                      <a:cubicBezTo>
                        <a:pt x="10270" y="12706"/>
                        <a:pt x="10280" y="12580"/>
                        <a:pt x="10208" y="12496"/>
                      </a:cubicBezTo>
                      <a:lnTo>
                        <a:pt x="7857" y="9753"/>
                      </a:lnTo>
                      <a:lnTo>
                        <a:pt x="7857" y="9257"/>
                      </a:lnTo>
                      <a:cubicBezTo>
                        <a:pt x="7857" y="8792"/>
                        <a:pt x="7505" y="8427"/>
                        <a:pt x="7057" y="8427"/>
                      </a:cubicBezTo>
                      <a:close/>
                      <a:moveTo>
                        <a:pt x="7457" y="9627"/>
                      </a:moveTo>
                      <a:lnTo>
                        <a:pt x="5457" y="9627"/>
                      </a:lnTo>
                      <a:lnTo>
                        <a:pt x="5457" y="9227"/>
                      </a:lnTo>
                      <a:cubicBezTo>
                        <a:pt x="5457" y="8991"/>
                        <a:pt x="5621" y="8827"/>
                        <a:pt x="5857" y="8827"/>
                      </a:cubicBezTo>
                      <a:lnTo>
                        <a:pt x="7057" y="8827"/>
                      </a:lnTo>
                      <a:cubicBezTo>
                        <a:pt x="7285" y="8827"/>
                        <a:pt x="7457" y="9012"/>
                        <a:pt x="7457" y="9257"/>
                      </a:cubicBezTo>
                      <a:lnTo>
                        <a:pt x="7457" y="9627"/>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文本框 20"/>
                <p:cNvSpPr txBox="1"/>
                <p:nvPr/>
              </p:nvSpPr>
              <p:spPr>
                <a:xfrm>
                  <a:off x="7011592" y="1785748"/>
                  <a:ext cx="2047933" cy="400110"/>
                </a:xfrm>
                <a:prstGeom prst="rect">
                  <a:avLst/>
                </a:prstGeom>
                <a:noFill/>
                <a:ln>
                  <a:noFill/>
                </a:ln>
              </p:spPr>
              <p:txBody>
                <a:bodyPr wrap="square" rtlCol="0">
                  <a:spAutoFit/>
                </a:bodyPr>
                <a:lstStyle/>
                <a:p>
                  <a:r>
                    <a:rPr lang="en-US" altLang="zh-CN" sz="2000" dirty="0">
                      <a:solidFill>
                        <a:schemeClr val="bg1"/>
                      </a:solidFill>
                      <a:latin typeface="Microsoft YaHei UI" panose="020B0503020204020204" pitchFamily="34" charset="-122"/>
                      <a:ea typeface="Microsoft YaHei UI" panose="020B0503020204020204" pitchFamily="34" charset="-122"/>
                    </a:rPr>
                    <a:t>Future works</a:t>
                  </a:r>
                  <a:endParaRPr lang="zh-CN" altLang="en-US" sz="2000" dirty="0">
                    <a:solidFill>
                      <a:schemeClr val="bg1"/>
                    </a:solidFill>
                    <a:latin typeface="Microsoft YaHei UI" panose="020B0503020204020204" pitchFamily="34" charset="-122"/>
                    <a:ea typeface="Microsoft YaHei UI" panose="020B0503020204020204" pitchFamily="34" charset="-122"/>
                  </a:endParaRPr>
                </a:p>
              </p:txBody>
            </p:sp>
          </p:grpSp>
          <p:sp>
            <p:nvSpPr>
              <p:cNvPr id="23" name="文本框 22"/>
              <p:cNvSpPr txBox="1"/>
              <p:nvPr userDrawn="1"/>
            </p:nvSpPr>
            <p:spPr>
              <a:xfrm>
                <a:off x="7250546" y="2966460"/>
                <a:ext cx="3630195" cy="1477328"/>
              </a:xfrm>
              <a:prstGeom prst="rect">
                <a:avLst/>
              </a:prstGeom>
              <a:noFill/>
              <a:ln>
                <a:noFill/>
              </a:ln>
            </p:spPr>
            <p:txBody>
              <a:bodyPr wrap="square" rtlCol="0">
                <a:spAutoFit/>
              </a:bodyPr>
              <a:lstStyle/>
              <a:p>
                <a:r>
                  <a:rPr lang="en-US" altLang="zh-CN" dirty="0">
                    <a:solidFill>
                      <a:schemeClr val="bg1"/>
                    </a:solidFill>
                  </a:rPr>
                  <a:t>1.</a:t>
                </a:r>
                <a:endParaRPr lang="en-US" altLang="zh-CN" dirty="0">
                  <a:solidFill>
                    <a:schemeClr val="bg1"/>
                  </a:solidFill>
                </a:endParaRPr>
              </a:p>
              <a:p>
                <a:r>
                  <a:rPr lang="zh-CN" altLang="en-US" dirty="0">
                    <a:solidFill>
                      <a:schemeClr val="bg1"/>
                    </a:solidFill>
                  </a:rPr>
                  <a:t> </a:t>
                </a:r>
                <a:endParaRPr lang="en-US" altLang="zh-CN" dirty="0">
                  <a:solidFill>
                    <a:schemeClr val="bg1"/>
                  </a:solidFill>
                </a:endParaRPr>
              </a:p>
              <a:p>
                <a:r>
                  <a:rPr lang="en-US" altLang="zh-CN" dirty="0">
                    <a:solidFill>
                      <a:schemeClr val="bg1"/>
                    </a:solidFill>
                  </a:rPr>
                  <a:t>2.</a:t>
                </a:r>
                <a:r>
                  <a:rPr lang="zh-CN" altLang="en-US" dirty="0">
                    <a:solidFill>
                      <a:schemeClr val="bg1"/>
                    </a:solidFill>
                  </a:rPr>
                  <a:t> </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3.</a:t>
                </a:r>
                <a:r>
                  <a:rPr lang="zh-CN" altLang="en-US" dirty="0">
                    <a:solidFill>
                      <a:schemeClr val="bg1"/>
                    </a:solidFill>
                  </a:rPr>
                  <a:t> </a:t>
                </a:r>
                <a:endParaRPr lang="zh-CN" altLang="en-US" dirty="0">
                  <a:solidFill>
                    <a:schemeClr val="bg1"/>
                  </a:solidFill>
                </a:endParaRPr>
              </a:p>
            </p:txBody>
          </p:sp>
        </p:grpSp>
      </p:gr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7"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8"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10" name="直接连接符 9"/>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2"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4" name="文本框 13"/>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grpSp>
        <p:nvGrpSpPr>
          <p:cNvPr id="5" name="组合 4"/>
          <p:cNvGrpSpPr/>
          <p:nvPr userDrawn="1"/>
        </p:nvGrpSpPr>
        <p:grpSpPr>
          <a:xfrm>
            <a:off x="2220847" y="1453854"/>
            <a:ext cx="7750306" cy="4300410"/>
            <a:chOff x="1656975" y="1285870"/>
            <a:chExt cx="7750306" cy="4300410"/>
          </a:xfrm>
        </p:grpSpPr>
        <p:sp>
          <p:nvSpPr>
            <p:cNvPr id="24" name="矩形: 圆角 23"/>
            <p:cNvSpPr/>
            <p:nvPr userDrawn="1"/>
          </p:nvSpPr>
          <p:spPr>
            <a:xfrm>
              <a:off x="2708059" y="1938713"/>
              <a:ext cx="6392487" cy="3391593"/>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userDrawn="1"/>
          </p:nvSpPr>
          <p:spPr>
            <a:xfrm>
              <a:off x="2151106" y="1592783"/>
              <a:ext cx="1113906" cy="906722"/>
            </a:xfrm>
            <a:prstGeom prst="hexag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2708058" y="2511124"/>
              <a:ext cx="6392487" cy="2246769"/>
            </a:xfrm>
            <a:prstGeom prst="rect">
              <a:avLst/>
            </a:prstGeom>
            <a:noFill/>
          </p:spPr>
          <p:txBody>
            <a:bodyPr wrap="square" rtlCol="0">
              <a:spAutoFit/>
            </a:bodyPr>
            <a:lstStyle/>
            <a:p>
              <a:pPr algn="ctr"/>
              <a:r>
                <a:rPr lang="zh-CN" altLang="en-US" sz="2000" dirty="0">
                  <a:solidFill>
                    <a:srgbClr val="002060"/>
                  </a:solidFill>
                  <a:latin typeface="黑体" panose="02010609060101010101" pitchFamily="49" charset="-122"/>
                  <a:ea typeface="黑体" panose="02010609060101010101" pitchFamily="49" charset="-122"/>
                </a:rPr>
                <a:t>感谢母校提供的学习与实践的机会；</a:t>
              </a:r>
              <a:endParaRPr lang="en-US" altLang="zh-CN" sz="2000" dirty="0">
                <a:solidFill>
                  <a:srgbClr val="002060"/>
                </a:solidFill>
                <a:latin typeface="黑体" panose="02010609060101010101" pitchFamily="49" charset="-122"/>
                <a:ea typeface="黑体" panose="02010609060101010101" pitchFamily="49" charset="-122"/>
              </a:endParaRPr>
            </a:p>
            <a:p>
              <a:pPr algn="ctr"/>
              <a:endParaRPr lang="en-US" altLang="zh-CN" sz="2000" dirty="0">
                <a:solidFill>
                  <a:srgbClr val="002060"/>
                </a:solidFill>
                <a:latin typeface="黑体" panose="02010609060101010101" pitchFamily="49" charset="-122"/>
                <a:ea typeface="黑体" panose="02010609060101010101" pitchFamily="49" charset="-122"/>
              </a:endParaRPr>
            </a:p>
            <a:p>
              <a:pPr algn="ctr"/>
              <a:r>
                <a:rPr lang="zh-CN" altLang="en-US" sz="2000" dirty="0">
                  <a:solidFill>
                    <a:srgbClr val="002060"/>
                  </a:solidFill>
                  <a:latin typeface="黑体" panose="02010609060101010101" pitchFamily="49" charset="-122"/>
                  <a:ea typeface="黑体" panose="02010609060101010101" pitchFamily="49" charset="-122"/>
                </a:rPr>
                <a:t>感谢导师团队，特别感谢</a:t>
              </a:r>
              <a:r>
                <a:rPr lang="en-US" altLang="zh-CN" sz="2000" dirty="0">
                  <a:solidFill>
                    <a:srgbClr val="002060"/>
                  </a:solidFill>
                  <a:latin typeface="黑体" panose="02010609060101010101" pitchFamily="49" charset="-122"/>
                  <a:ea typeface="黑体" panose="02010609060101010101" pitchFamily="49" charset="-122"/>
                </a:rPr>
                <a:t>xx</a:t>
              </a:r>
              <a:r>
                <a:rPr lang="zh-CN" altLang="en-US" sz="2000" dirty="0">
                  <a:solidFill>
                    <a:srgbClr val="002060"/>
                  </a:solidFill>
                  <a:latin typeface="黑体" panose="02010609060101010101" pitchFamily="49" charset="-122"/>
                  <a:ea typeface="黑体" panose="02010609060101010101" pitchFamily="49" charset="-122"/>
                </a:rPr>
                <a:t>老师给予的指导；</a:t>
              </a:r>
              <a:endParaRPr lang="en-US" altLang="zh-CN" sz="2000" dirty="0">
                <a:solidFill>
                  <a:srgbClr val="002060"/>
                </a:solidFill>
                <a:latin typeface="黑体" panose="02010609060101010101" pitchFamily="49" charset="-122"/>
                <a:ea typeface="黑体" panose="02010609060101010101" pitchFamily="49" charset="-122"/>
              </a:endParaRPr>
            </a:p>
            <a:p>
              <a:pPr algn="ctr"/>
              <a:endParaRPr lang="en-US" altLang="zh-CN" sz="2000" dirty="0">
                <a:solidFill>
                  <a:srgbClr val="002060"/>
                </a:solidFill>
                <a:latin typeface="黑体" panose="02010609060101010101" pitchFamily="49" charset="-122"/>
                <a:ea typeface="黑体" panose="02010609060101010101" pitchFamily="49" charset="-122"/>
              </a:endParaRPr>
            </a:p>
            <a:p>
              <a:pPr algn="ctr"/>
              <a:r>
                <a:rPr lang="zh-CN" altLang="en-US" sz="2000" dirty="0">
                  <a:solidFill>
                    <a:srgbClr val="002060"/>
                  </a:solidFill>
                  <a:latin typeface="黑体" panose="02010609060101010101" pitchFamily="49" charset="-122"/>
                  <a:ea typeface="黑体" panose="02010609060101010101" pitchFamily="49" charset="-122"/>
                </a:rPr>
                <a:t>感谢课题组同学的帮助；</a:t>
              </a:r>
              <a:endParaRPr lang="en-US" altLang="zh-CN" sz="2000" dirty="0">
                <a:solidFill>
                  <a:srgbClr val="002060"/>
                </a:solidFill>
                <a:latin typeface="黑体" panose="02010609060101010101" pitchFamily="49" charset="-122"/>
                <a:ea typeface="黑体" panose="02010609060101010101" pitchFamily="49" charset="-122"/>
              </a:endParaRPr>
            </a:p>
            <a:p>
              <a:pPr algn="ctr"/>
              <a:endParaRPr lang="en-US" altLang="zh-CN" sz="2000" dirty="0">
                <a:solidFill>
                  <a:srgbClr val="002060"/>
                </a:solidFill>
                <a:latin typeface="黑体" panose="02010609060101010101" pitchFamily="49" charset="-122"/>
                <a:ea typeface="黑体" panose="02010609060101010101" pitchFamily="49" charset="-122"/>
              </a:endParaRPr>
            </a:p>
            <a:p>
              <a:pPr algn="ctr"/>
              <a:r>
                <a:rPr lang="zh-CN" altLang="en-US" sz="2000" dirty="0">
                  <a:solidFill>
                    <a:srgbClr val="002060"/>
                  </a:solidFill>
                  <a:latin typeface="黑体" panose="02010609060101010101" pitchFamily="49" charset="-122"/>
                  <a:ea typeface="黑体" panose="02010609060101010101" pitchFamily="49" charset="-122"/>
                </a:rPr>
                <a:t>感谢答辩评审！</a:t>
              </a:r>
              <a:endParaRPr lang="zh-CN" altLang="en-US" sz="2000" dirty="0">
                <a:solidFill>
                  <a:srgbClr val="002060"/>
                </a:solidFill>
                <a:latin typeface="黑体" panose="02010609060101010101" pitchFamily="49" charset="-122"/>
                <a:ea typeface="黑体" panose="02010609060101010101" pitchFamily="49" charset="-122"/>
              </a:endParaRPr>
            </a:p>
          </p:txBody>
        </p:sp>
        <p:sp>
          <p:nvSpPr>
            <p:cNvPr id="28" name="六边形 27"/>
            <p:cNvSpPr/>
            <p:nvPr userDrawn="1"/>
          </p:nvSpPr>
          <p:spPr>
            <a:xfrm>
              <a:off x="8509661" y="4841902"/>
              <a:ext cx="809775" cy="700376"/>
            </a:xfrm>
            <a:prstGeom prst="hexag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1656975" y="2067207"/>
              <a:ext cx="468000" cy="468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3172294" y="1539795"/>
              <a:ext cx="185435" cy="18694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2330390" y="1285870"/>
              <a:ext cx="185435" cy="18694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8416943" y="5399334"/>
              <a:ext cx="185435" cy="18694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userDrawn="1"/>
          </p:nvSpPr>
          <p:spPr>
            <a:xfrm>
              <a:off x="9221846" y="4713533"/>
              <a:ext cx="185435" cy="18694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4" name="文本框 93"/>
          <p:cNvSpPr txBox="1"/>
          <p:nvPr userDrawn="1"/>
        </p:nvSpPr>
        <p:spPr>
          <a:xfrm>
            <a:off x="5468067" y="979388"/>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5</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93" name="文本框 92"/>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95"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96" name="图片 95"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97" name="文本框 96"/>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Click to edit Master text styles</a:t>
            </a:r>
            <a:endParaRPr lang="en-US" altLang="zh-TW"/>
          </a:p>
          <a:p>
            <a:pPr lvl="1"/>
            <a:r>
              <a:rPr lang="en-US" altLang="zh-TW"/>
              <a:t>Second level</a:t>
            </a:r>
            <a:endParaRPr lang="en-US" altLang="zh-TW"/>
          </a:p>
          <a:p>
            <a:pPr lvl="2"/>
            <a:r>
              <a:rPr lang="en-US" altLang="zh-TW"/>
              <a:t>Third level</a:t>
            </a:r>
            <a:endParaRPr lang="en-US" altLang="zh-TW"/>
          </a:p>
          <a:p>
            <a:pPr lvl="3"/>
            <a:r>
              <a:rPr lang="en-US" altLang="zh-TW"/>
              <a:t>Fourth level</a:t>
            </a:r>
            <a:endParaRPr lang="en-US" altLang="zh-TW"/>
          </a:p>
          <a:p>
            <a:pPr lvl="4"/>
            <a:r>
              <a:rPr lang="en-US" altLang="zh-TW"/>
              <a:t>Fifth level</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p:txBody>
          <a:bodyPr/>
          <a:lstStyle>
            <a:lvl1pPr>
              <a:defRPr/>
            </a:lvl1pPr>
          </a:lstStyle>
          <a:p>
            <a:fld id="{EE579AB6-C34F-41A5-A0AC-FA748C0E3DE3}" type="slidenum">
              <a:rPr lang="en-US" altLang="zh-TW"/>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43982" cy="29508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8" name="文本框 87"/>
          <p:cNvSpPr txBox="1"/>
          <p:nvPr userDrawn="1"/>
        </p:nvSpPr>
        <p:spPr>
          <a:xfrm>
            <a:off x="1133646" y="627210"/>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026"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287" y="488401"/>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91" name="图片 90"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2874" y="539217"/>
            <a:ext cx="872779" cy="738664"/>
          </a:xfrm>
          <a:prstGeom prst="rect">
            <a:avLst/>
          </a:prstGeom>
        </p:spPr>
      </p:pic>
      <p:sp>
        <p:nvSpPr>
          <p:cNvPr id="97" name="文本框 96"/>
          <p:cNvSpPr txBox="1"/>
          <p:nvPr userDrawn="1"/>
        </p:nvSpPr>
        <p:spPr>
          <a:xfrm>
            <a:off x="4243102" y="702227"/>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5" name="等腰三角形 114"/>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6" name="等腰三角形 115"/>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7" name="等腰三角形 116"/>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8" name="等腰三角形 117"/>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19" name="直接连接符 118"/>
          <p:cNvCxnSpPr>
            <a:stCxn id="126" idx="6"/>
            <a:endCxn id="124"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23" idx="2"/>
            <a:endCxn id="124"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椭圆 120"/>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22" name="直接连接符 121"/>
          <p:cNvCxnSpPr>
            <a:stCxn id="121" idx="3"/>
            <a:endCxn id="123"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流程图: 接点 122"/>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4" name="流程图: 接点 123"/>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5" name="流程图: 接点 124"/>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6" name="流程图: 接点 125"/>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7" name="流程图: 接点 126"/>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28" name="直接连接符 127"/>
          <p:cNvCxnSpPr>
            <a:stCxn id="127" idx="2"/>
            <a:endCxn id="124"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7" idx="3"/>
            <a:endCxn id="126"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等腰三角形 129"/>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1" name="流程图: 接点 130"/>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2" name="流程图: 接点 131"/>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3" name="流程图: 接点 132"/>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4" name="流程图: 接点 133"/>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5" name="流程图: 接点 134"/>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6" name="流程图: 接点 135"/>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7" name="流程图: 接点 136"/>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8" name="直接连接符 137"/>
          <p:cNvCxnSpPr>
            <a:stCxn id="127" idx="6"/>
            <a:endCxn id="136"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35" idx="2"/>
            <a:endCxn id="136"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37" idx="4"/>
            <a:endCxn id="135"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21" idx="5"/>
            <a:endCxn id="136"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23" idx="2"/>
            <a:endCxn id="136"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23" idx="5"/>
            <a:endCxn id="127"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27"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24"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endCxn id="136"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35"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37" idx="2"/>
            <a:endCxn id="130"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34" idx="4"/>
            <a:endCxn id="121"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25" idx="4"/>
            <a:endCxn id="121"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37" idx="0"/>
            <a:endCxn id="133"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37" idx="4"/>
            <a:endCxn id="134"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31" idx="2"/>
            <a:endCxn id="125"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34" idx="5"/>
            <a:endCxn id="125"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33" idx="2"/>
            <a:endCxn id="134"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endCxn id="133"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stCxn id="132" idx="3"/>
            <a:endCxn id="125"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32" idx="3"/>
            <a:endCxn id="131"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31"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31" idx="5"/>
          </p:cNvCxnSpPr>
          <p:nvPr userDrawn="1"/>
        </p:nvCxnSpPr>
        <p:spPr>
          <a:xfrm>
            <a:off x="11770879" y="2027324"/>
            <a:ext cx="443982" cy="29508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31" idx="5"/>
            <a:endCxn id="133"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4" name="流程图: 接点 163"/>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5" name="流程图: 接点 164"/>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6" name="流程图: 接点 165"/>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7" name="流程图: 接点 166"/>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8" name="流程图: 接点 167"/>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9" name="流程图: 接点 168"/>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0" name="流程图: 接点 169"/>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1" name="流程图: 接点 170"/>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2" name="流程图: 接点 171"/>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3" name="流程图: 接点 172"/>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4" name="流程图: 接点 173"/>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5" name="流程图: 接点 174"/>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6" name="流程图: 接点 175"/>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7" name="流程图: 接点 176"/>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8" name="流程图: 接点 177"/>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9" name="流程图: 接点 178"/>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0" name="流程图: 接点 179"/>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1" name="流程图: 接点 180"/>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2" name="流程图: 接点 181"/>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3" name="流程图: 接点 182"/>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4" name="流程图: 接点 183"/>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5" name="流程图: 接点 184"/>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6" name="流程图: 接点 185"/>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7" name="流程图: 接点 186"/>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8" name="流程图: 接点 187"/>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9" name="流程图: 接点 188"/>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0" name="流程图: 接点 189"/>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1" name="流程图: 接点 190"/>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2" name="流程图: 接点 191"/>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3" name="文本框 192"/>
          <p:cNvSpPr txBox="1"/>
          <p:nvPr userDrawn="1"/>
        </p:nvSpPr>
        <p:spPr>
          <a:xfrm>
            <a:off x="1133646" y="627210"/>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94"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6287" y="488401"/>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95" name="图片 194"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2874" y="539217"/>
            <a:ext cx="872779" cy="738664"/>
          </a:xfrm>
          <a:prstGeom prst="rect">
            <a:avLst/>
          </a:prstGeom>
        </p:spPr>
      </p:pic>
      <p:sp>
        <p:nvSpPr>
          <p:cNvPr id="196" name="文本框 195"/>
          <p:cNvSpPr txBox="1"/>
          <p:nvPr userDrawn="1"/>
        </p:nvSpPr>
        <p:spPr>
          <a:xfrm>
            <a:off x="4243102" y="702227"/>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
        <p:nvSpPr>
          <p:cNvPr id="197"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198"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199"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grpSp>
        <p:nvGrpSpPr>
          <p:cNvPr id="200" name="组合 199"/>
          <p:cNvGrpSpPr/>
          <p:nvPr userDrawn="1"/>
        </p:nvGrpSpPr>
        <p:grpSpPr>
          <a:xfrm>
            <a:off x="1486280" y="1755670"/>
            <a:ext cx="3086100" cy="3346661"/>
            <a:chOff x="1295400" y="1524000"/>
            <a:chExt cx="3448050" cy="3629025"/>
          </a:xfrm>
        </p:grpSpPr>
        <p:sp>
          <p:nvSpPr>
            <p:cNvPr id="201" name="菱形 200"/>
            <p:cNvSpPr/>
            <p:nvPr/>
          </p:nvSpPr>
          <p:spPr>
            <a:xfrm>
              <a:off x="1295400" y="1524000"/>
              <a:ext cx="3448050" cy="3629025"/>
            </a:xfrm>
            <a:prstGeom prst="diamond">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02" name="文本框 201"/>
            <p:cNvSpPr txBox="1"/>
            <p:nvPr/>
          </p:nvSpPr>
          <p:spPr>
            <a:xfrm>
              <a:off x="1314357" y="3000321"/>
              <a:ext cx="3429093" cy="700863"/>
            </a:xfrm>
            <a:prstGeom prst="rect">
              <a:avLst/>
            </a:prstGeom>
            <a:noFill/>
          </p:spPr>
          <p:txBody>
            <a:bodyPr wrap="square" rtlCol="0">
              <a:spAutoFit/>
            </a:bodyPr>
            <a:lstStyle/>
            <a:p>
              <a:pPr algn="ctr"/>
              <a:r>
                <a:rPr lang="en-US" altLang="zh-CN" sz="3600" dirty="0">
                  <a:solidFill>
                    <a:srgbClr val="002060"/>
                  </a:solidFill>
                  <a:latin typeface="Arial" panose="020B0604020202020204" pitchFamily="34" charset="0"/>
                  <a:ea typeface="黑体" panose="02010609060101010101" pitchFamily="49" charset="-122"/>
                  <a:cs typeface="Arial" panose="020B0604020202020204" pitchFamily="34" charset="0"/>
                  <a:sym typeface="+mn-lt"/>
                </a:rPr>
                <a:t>CONTENTS</a:t>
              </a:r>
              <a:endParaRPr lang="zh-CN" altLang="en-US" sz="3600" dirty="0">
                <a:solidFill>
                  <a:srgbClr val="002060"/>
                </a:solidFill>
                <a:latin typeface="Arial" panose="020B0604020202020204" pitchFamily="34" charset="0"/>
                <a:ea typeface="黑体" panose="02010609060101010101" pitchFamily="49" charset="-122"/>
                <a:cs typeface="Arial" panose="020B0604020202020204" pitchFamily="34" charset="0"/>
                <a:sym typeface="+mn-lt"/>
              </a:endParaRPr>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01" name="组合 100"/>
          <p:cNvGrpSpPr/>
          <p:nvPr userDrawn="1"/>
        </p:nvGrpSpPr>
        <p:grpSpPr>
          <a:xfrm>
            <a:off x="3905877" y="-1829777"/>
            <a:ext cx="4380247" cy="7733641"/>
            <a:chOff x="3914959" y="-1829777"/>
            <a:chExt cx="4380247" cy="7733641"/>
          </a:xfrm>
        </p:grpSpPr>
        <p:sp>
          <p:nvSpPr>
            <p:cNvPr id="102" name="矩形 101"/>
            <p:cNvSpPr/>
            <p:nvPr userDrawn="1"/>
          </p:nvSpPr>
          <p:spPr>
            <a:xfrm rot="2700000">
              <a:off x="3919000" y="1527657"/>
              <a:ext cx="4372166" cy="43802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3" name="菱形 102"/>
            <p:cNvSpPr/>
            <p:nvPr userDrawn="1"/>
          </p:nvSpPr>
          <p:spPr>
            <a:xfrm>
              <a:off x="5490721" y="806887"/>
              <a:ext cx="1228725" cy="121761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4" name="任意多边形: 形状 103"/>
            <p:cNvSpPr/>
            <p:nvPr userDrawn="1"/>
          </p:nvSpPr>
          <p:spPr>
            <a:xfrm rot="2700000">
              <a:off x="4434716" y="-1829778"/>
              <a:ext cx="3340734" cy="3340735"/>
            </a:xfrm>
            <a:custGeom>
              <a:avLst/>
              <a:gdLst>
                <a:gd name="connsiteX0" fmla="*/ 0 w 3340734"/>
                <a:gd name="connsiteY0" fmla="*/ 3340734 h 3340734"/>
                <a:gd name="connsiteX1" fmla="*/ 3340734 w 3340734"/>
                <a:gd name="connsiteY1" fmla="*/ 0 h 3340734"/>
                <a:gd name="connsiteX2" fmla="*/ 3340734 w 3340734"/>
                <a:gd name="connsiteY2" fmla="*/ 3340734 h 3340734"/>
              </a:gdLst>
              <a:ahLst/>
              <a:cxnLst>
                <a:cxn ang="0">
                  <a:pos x="connsiteX0" y="connsiteY0"/>
                </a:cxn>
                <a:cxn ang="0">
                  <a:pos x="connsiteX1" y="connsiteY1"/>
                </a:cxn>
                <a:cxn ang="0">
                  <a:pos x="connsiteX2" y="connsiteY2"/>
                </a:cxn>
              </a:cxnLst>
              <a:rect l="l" t="t" r="r" b="b"/>
              <a:pathLst>
                <a:path w="3340734" h="3340734">
                  <a:moveTo>
                    <a:pt x="0" y="3340734"/>
                  </a:moveTo>
                  <a:lnTo>
                    <a:pt x="3340734" y="0"/>
                  </a:lnTo>
                  <a:lnTo>
                    <a:pt x="3340734" y="334073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cxnSp>
          <p:nvCxnSpPr>
            <p:cNvPr id="105" name="直接连接符 104"/>
            <p:cNvCxnSpPr/>
            <p:nvPr userDrawn="1"/>
          </p:nvCxnSpPr>
          <p:spPr>
            <a:xfrm>
              <a:off x="5812154" y="4398818"/>
              <a:ext cx="56769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7" name="文本框 106"/>
          <p:cNvSpPr txBox="1"/>
          <p:nvPr userDrawn="1"/>
        </p:nvSpPr>
        <p:spPr>
          <a:xfrm>
            <a:off x="5468067" y="979388"/>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1</a:t>
            </a:r>
            <a:endParaRPr lang="zh-CN" altLang="en-US" sz="4400" dirty="0">
              <a:solidFill>
                <a:schemeClr val="bg1"/>
              </a:solidFill>
              <a:latin typeface="Arial" panose="020B0604020202020204" pitchFamily="34" charset="0"/>
              <a:cs typeface="Arial" panose="020B0604020202020204" pitchFamily="34" charset="0"/>
            </a:endParaRPr>
          </a:p>
        </p:txBody>
      </p:sp>
      <p:grpSp>
        <p:nvGrpSpPr>
          <p:cNvPr id="100" name="组合 99"/>
          <p:cNvGrpSpPr/>
          <p:nvPr userDrawn="1"/>
        </p:nvGrpSpPr>
        <p:grpSpPr>
          <a:xfrm>
            <a:off x="3905877" y="-1826085"/>
            <a:ext cx="4380247" cy="7733641"/>
            <a:chOff x="3914959" y="-1829777"/>
            <a:chExt cx="4380247" cy="7733641"/>
          </a:xfrm>
        </p:grpSpPr>
        <p:sp>
          <p:nvSpPr>
            <p:cNvPr id="108" name="矩形 107"/>
            <p:cNvSpPr/>
            <p:nvPr userDrawn="1"/>
          </p:nvSpPr>
          <p:spPr>
            <a:xfrm rot="2700000">
              <a:off x="3919000" y="1527657"/>
              <a:ext cx="4372166" cy="43802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9" name="菱形 108"/>
            <p:cNvSpPr/>
            <p:nvPr userDrawn="1"/>
          </p:nvSpPr>
          <p:spPr>
            <a:xfrm>
              <a:off x="5490721" y="806887"/>
              <a:ext cx="1228725" cy="121761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0" name="任意多边形: 形状 109"/>
            <p:cNvSpPr/>
            <p:nvPr userDrawn="1"/>
          </p:nvSpPr>
          <p:spPr>
            <a:xfrm rot="2700000">
              <a:off x="4434716" y="-1829778"/>
              <a:ext cx="3340734" cy="3340735"/>
            </a:xfrm>
            <a:custGeom>
              <a:avLst/>
              <a:gdLst>
                <a:gd name="connsiteX0" fmla="*/ 0 w 3340734"/>
                <a:gd name="connsiteY0" fmla="*/ 3340734 h 3340734"/>
                <a:gd name="connsiteX1" fmla="*/ 3340734 w 3340734"/>
                <a:gd name="connsiteY1" fmla="*/ 0 h 3340734"/>
                <a:gd name="connsiteX2" fmla="*/ 3340734 w 3340734"/>
                <a:gd name="connsiteY2" fmla="*/ 3340734 h 3340734"/>
              </a:gdLst>
              <a:ahLst/>
              <a:cxnLst>
                <a:cxn ang="0">
                  <a:pos x="connsiteX0" y="connsiteY0"/>
                </a:cxn>
                <a:cxn ang="0">
                  <a:pos x="connsiteX1" y="connsiteY1"/>
                </a:cxn>
                <a:cxn ang="0">
                  <a:pos x="connsiteX2" y="connsiteY2"/>
                </a:cxn>
              </a:cxnLst>
              <a:rect l="l" t="t" r="r" b="b"/>
              <a:pathLst>
                <a:path w="3340734" h="3340734">
                  <a:moveTo>
                    <a:pt x="0" y="3340734"/>
                  </a:moveTo>
                  <a:lnTo>
                    <a:pt x="3340734" y="0"/>
                  </a:lnTo>
                  <a:lnTo>
                    <a:pt x="3340734" y="334073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cxnSp>
          <p:nvCxnSpPr>
            <p:cNvPr id="111" name="直接连接符 110"/>
            <p:cNvCxnSpPr/>
            <p:nvPr userDrawn="1"/>
          </p:nvCxnSpPr>
          <p:spPr>
            <a:xfrm>
              <a:off x="5812154" y="4398818"/>
              <a:ext cx="56769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12" name="文本框 111"/>
          <p:cNvSpPr txBox="1"/>
          <p:nvPr userDrawn="1"/>
        </p:nvSpPr>
        <p:spPr>
          <a:xfrm>
            <a:off x="3531039" y="2709417"/>
            <a:ext cx="5129922" cy="1446550"/>
          </a:xfrm>
          <a:prstGeom prst="rect">
            <a:avLst/>
          </a:prstGeom>
          <a:noFill/>
        </p:spPr>
        <p:txBody>
          <a:bodyPr wrap="square" rtlCol="0">
            <a:spAutoFit/>
          </a:bodyPr>
          <a:lstStyle/>
          <a:p>
            <a:pPr algn="ctr"/>
            <a:r>
              <a:rPr lang="en-GB" altLang="zh-CN" sz="4400" dirty="0">
                <a:latin typeface="Arial" panose="020B0604020202020204" pitchFamily="34" charset="0"/>
                <a:cs typeface="Arial" panose="020B0604020202020204" pitchFamily="34" charset="0"/>
              </a:rPr>
              <a:t>Background and Significance</a:t>
            </a:r>
            <a:endParaRPr lang="en-GB" altLang="zh-CN" sz="4400" dirty="0">
              <a:latin typeface="Arial" panose="020B0604020202020204" pitchFamily="34" charset="0"/>
              <a:cs typeface="Arial" panose="020B0604020202020204" pitchFamily="34" charset="0"/>
            </a:endParaRPr>
          </a:p>
        </p:txBody>
      </p:sp>
      <p:sp>
        <p:nvSpPr>
          <p:cNvPr id="113" name="文本框 112"/>
          <p:cNvSpPr txBox="1"/>
          <p:nvPr userDrawn="1"/>
        </p:nvSpPr>
        <p:spPr>
          <a:xfrm>
            <a:off x="5468067" y="983080"/>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2</a:t>
            </a:r>
            <a:endParaRPr lang="zh-CN" altLang="en-US" sz="4400" dirty="0">
              <a:solidFill>
                <a:schemeClr val="bg1"/>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88" name="组合 87"/>
          <p:cNvGrpSpPr/>
          <p:nvPr userDrawn="1"/>
        </p:nvGrpSpPr>
        <p:grpSpPr>
          <a:xfrm>
            <a:off x="3905877" y="-1829777"/>
            <a:ext cx="4380247" cy="7733641"/>
            <a:chOff x="3914959" y="-1829777"/>
            <a:chExt cx="4380247" cy="7733641"/>
          </a:xfrm>
        </p:grpSpPr>
        <p:sp>
          <p:nvSpPr>
            <p:cNvPr id="89" name="矩形 88"/>
            <p:cNvSpPr/>
            <p:nvPr userDrawn="1"/>
          </p:nvSpPr>
          <p:spPr>
            <a:xfrm rot="2700000">
              <a:off x="3919000" y="1527657"/>
              <a:ext cx="4372166" cy="43802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0" name="菱形 89"/>
            <p:cNvSpPr/>
            <p:nvPr userDrawn="1"/>
          </p:nvSpPr>
          <p:spPr>
            <a:xfrm>
              <a:off x="5490721" y="806887"/>
              <a:ext cx="1228725" cy="121761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1" name="任意多边形: 形状 90"/>
            <p:cNvSpPr/>
            <p:nvPr userDrawn="1"/>
          </p:nvSpPr>
          <p:spPr>
            <a:xfrm rot="2700000">
              <a:off x="4434716" y="-1829778"/>
              <a:ext cx="3340734" cy="3340735"/>
            </a:xfrm>
            <a:custGeom>
              <a:avLst/>
              <a:gdLst>
                <a:gd name="connsiteX0" fmla="*/ 0 w 3340734"/>
                <a:gd name="connsiteY0" fmla="*/ 3340734 h 3340734"/>
                <a:gd name="connsiteX1" fmla="*/ 3340734 w 3340734"/>
                <a:gd name="connsiteY1" fmla="*/ 0 h 3340734"/>
                <a:gd name="connsiteX2" fmla="*/ 3340734 w 3340734"/>
                <a:gd name="connsiteY2" fmla="*/ 3340734 h 3340734"/>
              </a:gdLst>
              <a:ahLst/>
              <a:cxnLst>
                <a:cxn ang="0">
                  <a:pos x="connsiteX0" y="connsiteY0"/>
                </a:cxn>
                <a:cxn ang="0">
                  <a:pos x="connsiteX1" y="connsiteY1"/>
                </a:cxn>
                <a:cxn ang="0">
                  <a:pos x="connsiteX2" y="connsiteY2"/>
                </a:cxn>
              </a:cxnLst>
              <a:rect l="l" t="t" r="r" b="b"/>
              <a:pathLst>
                <a:path w="3340734" h="3340734">
                  <a:moveTo>
                    <a:pt x="0" y="3340734"/>
                  </a:moveTo>
                  <a:lnTo>
                    <a:pt x="3340734" y="0"/>
                  </a:lnTo>
                  <a:lnTo>
                    <a:pt x="3340734" y="334073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cxnSp>
          <p:nvCxnSpPr>
            <p:cNvPr id="92" name="直接连接符 91"/>
            <p:cNvCxnSpPr/>
            <p:nvPr userDrawn="1"/>
          </p:nvCxnSpPr>
          <p:spPr>
            <a:xfrm>
              <a:off x="5812154" y="4398818"/>
              <a:ext cx="56769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93" name="文本框 92"/>
          <p:cNvSpPr txBox="1"/>
          <p:nvPr userDrawn="1"/>
        </p:nvSpPr>
        <p:spPr>
          <a:xfrm>
            <a:off x="3531039" y="2705725"/>
            <a:ext cx="5129922" cy="1446550"/>
          </a:xfrm>
          <a:prstGeom prst="rect">
            <a:avLst/>
          </a:prstGeom>
          <a:noFill/>
        </p:spPr>
        <p:txBody>
          <a:bodyPr wrap="square" rtlCol="0">
            <a:spAutoFit/>
          </a:bodyPr>
          <a:lstStyle/>
          <a:p>
            <a:pPr algn="ctr"/>
            <a:r>
              <a:rPr lang="en-GB" altLang="zh-CN" sz="4400" dirty="0">
                <a:latin typeface="Arial" panose="020B0604020202020204" pitchFamily="34" charset="0"/>
                <a:cs typeface="Arial" panose="020B0604020202020204" pitchFamily="34" charset="0"/>
              </a:rPr>
              <a:t>Key Technologies and Challenges</a:t>
            </a:r>
            <a:endParaRPr lang="en-GB" altLang="zh-CN" sz="4400" dirty="0">
              <a:latin typeface="Arial" panose="020B0604020202020204" pitchFamily="34" charset="0"/>
              <a:cs typeface="Arial" panose="020B0604020202020204" pitchFamily="34" charset="0"/>
            </a:endParaRPr>
          </a:p>
        </p:txBody>
      </p:sp>
      <p:sp>
        <p:nvSpPr>
          <p:cNvPr id="94" name="文本框 93"/>
          <p:cNvSpPr txBox="1"/>
          <p:nvPr userDrawn="1"/>
        </p:nvSpPr>
        <p:spPr>
          <a:xfrm>
            <a:off x="5468067" y="979388"/>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3</a:t>
            </a:r>
            <a:endParaRPr lang="zh-CN" altLang="en-US" sz="4400" dirty="0">
              <a:solidFill>
                <a:schemeClr val="bg1"/>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88" name="组合 87"/>
          <p:cNvGrpSpPr/>
          <p:nvPr userDrawn="1"/>
        </p:nvGrpSpPr>
        <p:grpSpPr>
          <a:xfrm>
            <a:off x="3905877" y="-1829777"/>
            <a:ext cx="4380247" cy="7733641"/>
            <a:chOff x="3914959" y="-1829777"/>
            <a:chExt cx="4380247" cy="7733641"/>
          </a:xfrm>
        </p:grpSpPr>
        <p:sp>
          <p:nvSpPr>
            <p:cNvPr id="89" name="矩形 88"/>
            <p:cNvSpPr/>
            <p:nvPr userDrawn="1"/>
          </p:nvSpPr>
          <p:spPr>
            <a:xfrm rot="2700000">
              <a:off x="3919000" y="1527657"/>
              <a:ext cx="4372166" cy="43802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0" name="菱形 89"/>
            <p:cNvSpPr/>
            <p:nvPr userDrawn="1"/>
          </p:nvSpPr>
          <p:spPr>
            <a:xfrm>
              <a:off x="5490721" y="806887"/>
              <a:ext cx="1228725" cy="121761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1" name="任意多边形: 形状 90"/>
            <p:cNvSpPr/>
            <p:nvPr userDrawn="1"/>
          </p:nvSpPr>
          <p:spPr>
            <a:xfrm rot="2700000">
              <a:off x="4434716" y="-1829778"/>
              <a:ext cx="3340734" cy="3340735"/>
            </a:xfrm>
            <a:custGeom>
              <a:avLst/>
              <a:gdLst>
                <a:gd name="connsiteX0" fmla="*/ 0 w 3340734"/>
                <a:gd name="connsiteY0" fmla="*/ 3340734 h 3340734"/>
                <a:gd name="connsiteX1" fmla="*/ 3340734 w 3340734"/>
                <a:gd name="connsiteY1" fmla="*/ 0 h 3340734"/>
                <a:gd name="connsiteX2" fmla="*/ 3340734 w 3340734"/>
                <a:gd name="connsiteY2" fmla="*/ 3340734 h 3340734"/>
              </a:gdLst>
              <a:ahLst/>
              <a:cxnLst>
                <a:cxn ang="0">
                  <a:pos x="connsiteX0" y="connsiteY0"/>
                </a:cxn>
                <a:cxn ang="0">
                  <a:pos x="connsiteX1" y="connsiteY1"/>
                </a:cxn>
                <a:cxn ang="0">
                  <a:pos x="connsiteX2" y="connsiteY2"/>
                </a:cxn>
              </a:cxnLst>
              <a:rect l="l" t="t" r="r" b="b"/>
              <a:pathLst>
                <a:path w="3340734" h="3340734">
                  <a:moveTo>
                    <a:pt x="0" y="3340734"/>
                  </a:moveTo>
                  <a:lnTo>
                    <a:pt x="3340734" y="0"/>
                  </a:lnTo>
                  <a:lnTo>
                    <a:pt x="3340734" y="334073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cxnSp>
          <p:nvCxnSpPr>
            <p:cNvPr id="92" name="直接连接符 91"/>
            <p:cNvCxnSpPr/>
            <p:nvPr userDrawn="1"/>
          </p:nvCxnSpPr>
          <p:spPr>
            <a:xfrm>
              <a:off x="5812154" y="4398818"/>
              <a:ext cx="56769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userDrawn="1"/>
        </p:nvSpPr>
        <p:spPr>
          <a:xfrm>
            <a:off x="5468067" y="979388"/>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4</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87" name="文本框 86"/>
          <p:cNvSpPr txBox="1"/>
          <p:nvPr userDrawn="1"/>
        </p:nvSpPr>
        <p:spPr>
          <a:xfrm>
            <a:off x="3517469" y="3342017"/>
            <a:ext cx="5129922" cy="769441"/>
          </a:xfrm>
          <a:prstGeom prst="rect">
            <a:avLst/>
          </a:prstGeom>
          <a:noFill/>
        </p:spPr>
        <p:txBody>
          <a:bodyPr wrap="square" rtlCol="0">
            <a:spAutoFit/>
          </a:bodyPr>
          <a:lstStyle/>
          <a:p>
            <a:pPr algn="ctr"/>
            <a:r>
              <a:rPr lang="en-GB" altLang="zh-CN" sz="4400" dirty="0">
                <a:latin typeface="Arial" panose="020B0604020202020204" pitchFamily="34" charset="0"/>
                <a:cs typeface="Arial" panose="020B0604020202020204" pitchFamily="34" charset="0"/>
              </a:rPr>
              <a:t>Research Findings</a:t>
            </a:r>
            <a:endParaRPr lang="en-GB" altLang="zh-CN" sz="4400" dirty="0">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88" name="组合 87"/>
          <p:cNvGrpSpPr/>
          <p:nvPr userDrawn="1"/>
        </p:nvGrpSpPr>
        <p:grpSpPr>
          <a:xfrm>
            <a:off x="3905877" y="-1829777"/>
            <a:ext cx="4380247" cy="7733641"/>
            <a:chOff x="3914959" y="-1829777"/>
            <a:chExt cx="4380247" cy="7733641"/>
          </a:xfrm>
        </p:grpSpPr>
        <p:sp>
          <p:nvSpPr>
            <p:cNvPr id="89" name="矩形 88"/>
            <p:cNvSpPr/>
            <p:nvPr userDrawn="1"/>
          </p:nvSpPr>
          <p:spPr>
            <a:xfrm rot="2700000">
              <a:off x="3919000" y="1527657"/>
              <a:ext cx="4372166" cy="43802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0" name="菱形 89"/>
            <p:cNvSpPr/>
            <p:nvPr userDrawn="1"/>
          </p:nvSpPr>
          <p:spPr>
            <a:xfrm>
              <a:off x="5490721" y="806887"/>
              <a:ext cx="1228725" cy="121761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1" name="任意多边形: 形状 90"/>
            <p:cNvSpPr/>
            <p:nvPr userDrawn="1"/>
          </p:nvSpPr>
          <p:spPr>
            <a:xfrm rot="2700000">
              <a:off x="4434716" y="-1829778"/>
              <a:ext cx="3340734" cy="3340735"/>
            </a:xfrm>
            <a:custGeom>
              <a:avLst/>
              <a:gdLst>
                <a:gd name="connsiteX0" fmla="*/ 0 w 3340734"/>
                <a:gd name="connsiteY0" fmla="*/ 3340734 h 3340734"/>
                <a:gd name="connsiteX1" fmla="*/ 3340734 w 3340734"/>
                <a:gd name="connsiteY1" fmla="*/ 0 h 3340734"/>
                <a:gd name="connsiteX2" fmla="*/ 3340734 w 3340734"/>
                <a:gd name="connsiteY2" fmla="*/ 3340734 h 3340734"/>
              </a:gdLst>
              <a:ahLst/>
              <a:cxnLst>
                <a:cxn ang="0">
                  <a:pos x="connsiteX0" y="connsiteY0"/>
                </a:cxn>
                <a:cxn ang="0">
                  <a:pos x="connsiteX1" y="connsiteY1"/>
                </a:cxn>
                <a:cxn ang="0">
                  <a:pos x="connsiteX2" y="connsiteY2"/>
                </a:cxn>
              </a:cxnLst>
              <a:rect l="l" t="t" r="r" b="b"/>
              <a:pathLst>
                <a:path w="3340734" h="3340734">
                  <a:moveTo>
                    <a:pt x="0" y="3340734"/>
                  </a:moveTo>
                  <a:lnTo>
                    <a:pt x="3340734" y="0"/>
                  </a:lnTo>
                  <a:lnTo>
                    <a:pt x="3340734" y="3340734"/>
                  </a:ln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cxnSp>
          <p:nvCxnSpPr>
            <p:cNvPr id="92" name="直接连接符 91"/>
            <p:cNvCxnSpPr/>
            <p:nvPr userDrawn="1"/>
          </p:nvCxnSpPr>
          <p:spPr>
            <a:xfrm>
              <a:off x="5812154" y="4398818"/>
              <a:ext cx="567691"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userDrawn="1"/>
        </p:nvSpPr>
        <p:spPr>
          <a:xfrm>
            <a:off x="5468067" y="979388"/>
            <a:ext cx="1228726" cy="769441"/>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5</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87" name="文本框 86"/>
          <p:cNvSpPr txBox="1"/>
          <p:nvPr userDrawn="1"/>
        </p:nvSpPr>
        <p:spPr>
          <a:xfrm>
            <a:off x="3517469" y="3342017"/>
            <a:ext cx="5129922" cy="769441"/>
          </a:xfrm>
          <a:prstGeom prst="rect">
            <a:avLst/>
          </a:prstGeom>
          <a:noFill/>
        </p:spPr>
        <p:txBody>
          <a:bodyPr wrap="square" rtlCol="0">
            <a:spAutoFit/>
          </a:bodyPr>
          <a:lstStyle/>
          <a:p>
            <a:pPr algn="ctr"/>
            <a:r>
              <a:rPr lang="en-GB" altLang="zh-CN" sz="4400" dirty="0">
                <a:latin typeface="Arial" panose="020B0604020202020204" pitchFamily="34" charset="0"/>
                <a:cs typeface="Arial" panose="020B0604020202020204" pitchFamily="34" charset="0"/>
              </a:rPr>
              <a:t>Research Summary</a:t>
            </a:r>
            <a:endParaRPr lang="en-GB" altLang="zh-CN" sz="4400" dirty="0">
              <a:latin typeface="Arial" panose="020B0604020202020204" pitchFamily="34" charset="0"/>
              <a:cs typeface="Arial" panose="020B0604020202020204" pitchFamily="34"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sp>
        <p:nvSpPr>
          <p:cNvPr id="9" name="等腰三角形 8"/>
          <p:cNvSpPr/>
          <p:nvPr userDrawn="1"/>
        </p:nvSpPr>
        <p:spPr>
          <a:xfrm rot="16200000">
            <a:off x="10284707" y="3639565"/>
            <a:ext cx="1310822" cy="2503765"/>
          </a:xfrm>
          <a:prstGeom prst="triangle">
            <a:avLst>
              <a:gd name="adj" fmla="val 37411"/>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16200000">
            <a:off x="10947820" y="3557431"/>
            <a:ext cx="1310822" cy="1177542"/>
          </a:xfrm>
          <a:prstGeom prst="triangle">
            <a:avLst>
              <a:gd name="adj" fmla="val 91183"/>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a:off x="7530975" y="5052298"/>
            <a:ext cx="1721932" cy="1851475"/>
          </a:xfrm>
          <a:prstGeom prst="triangle">
            <a:avLst>
              <a:gd name="adj" fmla="val 66579"/>
            </a:avLst>
          </a:prstGeom>
          <a:solidFill>
            <a:srgbClr val="D9D9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a:off x="8243113" y="6173093"/>
            <a:ext cx="1665773" cy="680696"/>
          </a:xfrm>
          <a:prstGeom prst="triangle">
            <a:avLst>
              <a:gd name="adj" fmla="val 12241"/>
            </a:avLst>
          </a:prstGeom>
          <a:solidFill>
            <a:srgbClr val="D9D9D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3" name="直接连接符 12"/>
          <p:cNvCxnSpPr>
            <a:stCxn id="20" idx="6"/>
            <a:endCxn id="18" idx="3"/>
          </p:cNvCxnSpPr>
          <p:nvPr userDrawn="1"/>
        </p:nvCxnSpPr>
        <p:spPr>
          <a:xfrm flipV="1">
            <a:off x="7160401" y="6486691"/>
            <a:ext cx="625461" cy="27199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2"/>
            <a:endCxn id="18" idx="3"/>
          </p:cNvCxnSpPr>
          <p:nvPr userDrawn="1"/>
        </p:nvCxnSpPr>
        <p:spPr>
          <a:xfrm flipH="1">
            <a:off x="7785862" y="6173093"/>
            <a:ext cx="641625" cy="3135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userDrawn="1"/>
        </p:nvSpPr>
        <p:spPr>
          <a:xfrm>
            <a:off x="9649211" y="5048174"/>
            <a:ext cx="45719" cy="55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6" name="直接连接符 15"/>
          <p:cNvCxnSpPr>
            <a:stCxn id="15" idx="3"/>
            <a:endCxn id="17" idx="7"/>
          </p:cNvCxnSpPr>
          <p:nvPr userDrawn="1"/>
        </p:nvCxnSpPr>
        <p:spPr>
          <a:xfrm flipH="1">
            <a:off x="8466510" y="5095215"/>
            <a:ext cx="1189395" cy="106171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流程图: 接点 16"/>
          <p:cNvSpPr/>
          <p:nvPr userDrawn="1"/>
        </p:nvSpPr>
        <p:spPr>
          <a:xfrm>
            <a:off x="8427487" y="615023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流程图: 接点 17"/>
          <p:cNvSpPr/>
          <p:nvPr userDrawn="1"/>
        </p:nvSpPr>
        <p:spPr>
          <a:xfrm>
            <a:off x="7779167" y="6447669"/>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流程图: 接点 18"/>
          <p:cNvSpPr/>
          <p:nvPr userDrawn="1"/>
        </p:nvSpPr>
        <p:spPr>
          <a:xfrm>
            <a:off x="10608154" y="214804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流程图: 接点 19"/>
          <p:cNvSpPr/>
          <p:nvPr userDrawn="1"/>
        </p:nvSpPr>
        <p:spPr>
          <a:xfrm>
            <a:off x="7114683" y="6735825"/>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流程图: 接点 20"/>
          <p:cNvSpPr/>
          <p:nvPr userDrawn="1"/>
        </p:nvSpPr>
        <p:spPr>
          <a:xfrm>
            <a:off x="8762683" y="656522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22" name="直接连接符 21"/>
          <p:cNvCxnSpPr>
            <a:stCxn id="21" idx="2"/>
            <a:endCxn id="18" idx="5"/>
          </p:cNvCxnSpPr>
          <p:nvPr userDrawn="1"/>
        </p:nvCxnSpPr>
        <p:spPr>
          <a:xfrm flipH="1" flipV="1">
            <a:off x="7818191" y="6486691"/>
            <a:ext cx="944492" cy="1013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3"/>
            <a:endCxn id="20" idx="5"/>
          </p:cNvCxnSpPr>
          <p:nvPr userDrawn="1"/>
        </p:nvCxnSpPr>
        <p:spPr>
          <a:xfrm flipH="1">
            <a:off x="7153705" y="6604245"/>
            <a:ext cx="1615672" cy="1706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nvSpPr>
        <p:spPr>
          <a:xfrm>
            <a:off x="9348685" y="5079048"/>
            <a:ext cx="1665773" cy="1774742"/>
          </a:xfrm>
          <a:prstGeom prst="triangle">
            <a:avLst>
              <a:gd name="adj" fmla="val 20998"/>
            </a:avLst>
          </a:prstGeom>
          <a:solidFill>
            <a:srgbClr val="D9D9D9">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流程图: 接点 24"/>
          <p:cNvSpPr/>
          <p:nvPr userDrawn="1"/>
        </p:nvSpPr>
        <p:spPr>
          <a:xfrm>
            <a:off x="11731855" y="1988300"/>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流程图: 接点 25"/>
          <p:cNvSpPr/>
          <p:nvPr userDrawn="1"/>
        </p:nvSpPr>
        <p:spPr>
          <a:xfrm>
            <a:off x="12090660" y="827182"/>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流程图: 接点 26"/>
          <p:cNvSpPr/>
          <p:nvPr userDrawn="1"/>
        </p:nvSpPr>
        <p:spPr>
          <a:xfrm>
            <a:off x="11501246" y="3862496"/>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流程图: 接点 27"/>
          <p:cNvSpPr/>
          <p:nvPr userDrawn="1"/>
        </p:nvSpPr>
        <p:spPr>
          <a:xfrm>
            <a:off x="10991599" y="358159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流程图: 接点 28"/>
          <p:cNvSpPr/>
          <p:nvPr userDrawn="1"/>
        </p:nvSpPr>
        <p:spPr>
          <a:xfrm>
            <a:off x="11600460" y="6367761"/>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流程图: 接点 29"/>
          <p:cNvSpPr/>
          <p:nvPr userDrawn="1"/>
        </p:nvSpPr>
        <p:spPr>
          <a:xfrm>
            <a:off x="10227144" y="6108918"/>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1" name="流程图: 接点 30"/>
          <p:cNvSpPr/>
          <p:nvPr userDrawn="1"/>
        </p:nvSpPr>
        <p:spPr>
          <a:xfrm>
            <a:off x="11563563" y="4960943"/>
            <a:ext cx="45719" cy="45719"/>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32" name="直接连接符 31"/>
          <p:cNvCxnSpPr>
            <a:stCxn id="21" idx="6"/>
            <a:endCxn id="30" idx="3"/>
          </p:cNvCxnSpPr>
          <p:nvPr userDrawn="1"/>
        </p:nvCxnSpPr>
        <p:spPr>
          <a:xfrm flipV="1">
            <a:off x="8808401" y="6147942"/>
            <a:ext cx="1425437" cy="440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9" idx="2"/>
            <a:endCxn id="30" idx="6"/>
          </p:cNvCxnSpPr>
          <p:nvPr userDrawn="1"/>
        </p:nvCxnSpPr>
        <p:spPr>
          <a:xfrm flipH="1" flipV="1">
            <a:off x="10272863" y="6131778"/>
            <a:ext cx="1327597" cy="25884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1" idx="4"/>
            <a:endCxn id="29" idx="0"/>
          </p:cNvCxnSpPr>
          <p:nvPr userDrawn="1"/>
        </p:nvCxnSpPr>
        <p:spPr>
          <a:xfrm>
            <a:off x="11586423" y="5006662"/>
            <a:ext cx="36897" cy="136109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5"/>
            <a:endCxn id="30" idx="1"/>
          </p:cNvCxnSpPr>
          <p:nvPr userDrawn="1"/>
        </p:nvCxnSpPr>
        <p:spPr>
          <a:xfrm>
            <a:off x="9688233" y="5095213"/>
            <a:ext cx="545605" cy="10203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7" idx="2"/>
            <a:endCxn id="30" idx="6"/>
          </p:cNvCxnSpPr>
          <p:nvPr userDrawn="1"/>
        </p:nvCxnSpPr>
        <p:spPr>
          <a:xfrm flipV="1">
            <a:off x="8427486" y="6131778"/>
            <a:ext cx="1845376" cy="4131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5"/>
            <a:endCxn id="21" idx="1"/>
          </p:cNvCxnSpPr>
          <p:nvPr userDrawn="1"/>
        </p:nvCxnSpPr>
        <p:spPr>
          <a:xfrm>
            <a:off x="8466510" y="6189259"/>
            <a:ext cx="302867" cy="38265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1" idx="4"/>
          </p:cNvCxnSpPr>
          <p:nvPr userDrawn="1"/>
        </p:nvCxnSpPr>
        <p:spPr>
          <a:xfrm>
            <a:off x="8785543" y="6610942"/>
            <a:ext cx="61975" cy="24284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8" idx="4"/>
          </p:cNvCxnSpPr>
          <p:nvPr userDrawn="1"/>
        </p:nvCxnSpPr>
        <p:spPr>
          <a:xfrm>
            <a:off x="7802026" y="6493386"/>
            <a:ext cx="126576" cy="35381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0" idx="4"/>
          </p:cNvCxnSpPr>
          <p:nvPr userDrawn="1"/>
        </p:nvCxnSpPr>
        <p:spPr>
          <a:xfrm flipH="1" flipV="1">
            <a:off x="10250004" y="6154635"/>
            <a:ext cx="158335" cy="69915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4"/>
          </p:cNvCxnSpPr>
          <p:nvPr userDrawn="1"/>
        </p:nvCxnSpPr>
        <p:spPr>
          <a:xfrm>
            <a:off x="11623320" y="6413480"/>
            <a:ext cx="131395" cy="44031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2"/>
            <a:endCxn id="24" idx="0"/>
          </p:cNvCxnSpPr>
          <p:nvPr userDrawn="1"/>
        </p:nvCxnSpPr>
        <p:spPr>
          <a:xfrm flipH="1">
            <a:off x="9698464" y="4983803"/>
            <a:ext cx="1865099" cy="9524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28" idx="4"/>
            <a:endCxn id="15" idx="7"/>
          </p:cNvCxnSpPr>
          <p:nvPr userDrawn="1"/>
        </p:nvCxnSpPr>
        <p:spPr>
          <a:xfrm flipH="1">
            <a:off x="9688233" y="3627315"/>
            <a:ext cx="1326224" cy="14289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9" idx="4"/>
            <a:endCxn id="15" idx="6"/>
          </p:cNvCxnSpPr>
          <p:nvPr userDrawn="1"/>
        </p:nvCxnSpPr>
        <p:spPr>
          <a:xfrm flipH="1">
            <a:off x="9694928" y="2193759"/>
            <a:ext cx="936084" cy="288197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1" idx="0"/>
            <a:endCxn id="27" idx="4"/>
          </p:cNvCxnSpPr>
          <p:nvPr userDrawn="1"/>
        </p:nvCxnSpPr>
        <p:spPr>
          <a:xfrm flipH="1" flipV="1">
            <a:off x="11524104" y="3908213"/>
            <a:ext cx="62319" cy="105272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1" idx="4"/>
            <a:endCxn id="28" idx="5"/>
          </p:cNvCxnSpPr>
          <p:nvPr userDrawn="1"/>
        </p:nvCxnSpPr>
        <p:spPr>
          <a:xfrm flipH="1" flipV="1">
            <a:off x="11030622" y="3620620"/>
            <a:ext cx="555801" cy="13860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2"/>
            <a:endCxn id="19" idx="6"/>
          </p:cNvCxnSpPr>
          <p:nvPr userDrawn="1"/>
        </p:nvCxnSpPr>
        <p:spPr>
          <a:xfrm flipH="1">
            <a:off x="10653872" y="2011158"/>
            <a:ext cx="1077983" cy="15974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28" idx="5"/>
            <a:endCxn id="19" idx="4"/>
          </p:cNvCxnSpPr>
          <p:nvPr userDrawn="1"/>
        </p:nvCxnSpPr>
        <p:spPr>
          <a:xfrm flipH="1" flipV="1">
            <a:off x="10631014" y="2193761"/>
            <a:ext cx="399609" cy="142686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7" idx="2"/>
            <a:endCxn id="28" idx="5"/>
          </p:cNvCxnSpPr>
          <p:nvPr userDrawn="1"/>
        </p:nvCxnSpPr>
        <p:spPr>
          <a:xfrm flipH="1" flipV="1">
            <a:off x="11030623" y="3620620"/>
            <a:ext cx="470623" cy="26473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27" idx="7"/>
          </p:cNvCxnSpPr>
          <p:nvPr userDrawn="1"/>
        </p:nvCxnSpPr>
        <p:spPr>
          <a:xfrm flipH="1">
            <a:off x="11540268" y="3261744"/>
            <a:ext cx="635571" cy="60744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flipV="1">
            <a:off x="10647176" y="2186156"/>
            <a:ext cx="1528663" cy="1075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6" idx="3"/>
            <a:endCxn id="19" idx="7"/>
          </p:cNvCxnSpPr>
          <p:nvPr userDrawn="1"/>
        </p:nvCxnSpPr>
        <p:spPr>
          <a:xfrm flipH="1">
            <a:off x="10647176" y="866206"/>
            <a:ext cx="1450179" cy="128853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3"/>
            <a:endCxn id="25" idx="0"/>
          </p:cNvCxnSpPr>
          <p:nvPr userDrawn="1"/>
        </p:nvCxnSpPr>
        <p:spPr>
          <a:xfrm flipH="1">
            <a:off x="11754714" y="866204"/>
            <a:ext cx="342640" cy="112209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7"/>
          </p:cNvCxnSpPr>
          <p:nvPr userDrawn="1"/>
        </p:nvCxnSpPr>
        <p:spPr>
          <a:xfrm flipV="1">
            <a:off x="11770879" y="1783251"/>
            <a:ext cx="404959" cy="211744"/>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5" idx="5"/>
          </p:cNvCxnSpPr>
          <p:nvPr userDrawn="1"/>
        </p:nvCxnSpPr>
        <p:spPr>
          <a:xfrm>
            <a:off x="11770879" y="2027324"/>
            <a:ext cx="421121" cy="32614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5" idx="5"/>
            <a:endCxn id="27" idx="0"/>
          </p:cNvCxnSpPr>
          <p:nvPr userDrawn="1"/>
        </p:nvCxnSpPr>
        <p:spPr>
          <a:xfrm flipH="1">
            <a:off x="11524104" y="2027322"/>
            <a:ext cx="246775" cy="183517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V="1">
            <a:off x="11623319" y="6276111"/>
            <a:ext cx="552519" cy="11010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流程图: 接点 57"/>
          <p:cNvSpPr/>
          <p:nvPr userDrawn="1"/>
        </p:nvSpPr>
        <p:spPr>
          <a:xfrm>
            <a:off x="11561002" y="6326443"/>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流程图: 接点 58"/>
          <p:cNvSpPr/>
          <p:nvPr userDrawn="1"/>
        </p:nvSpPr>
        <p:spPr>
          <a:xfrm>
            <a:off x="11337638" y="4735746"/>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流程图: 接点 59"/>
          <p:cNvSpPr/>
          <p:nvPr userDrawn="1"/>
        </p:nvSpPr>
        <p:spPr>
          <a:xfrm>
            <a:off x="9429492" y="4826105"/>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1" name="流程图: 接点 60"/>
          <p:cNvSpPr/>
          <p:nvPr userDrawn="1"/>
        </p:nvSpPr>
        <p:spPr>
          <a:xfrm>
            <a:off x="10187686" y="606760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流程图: 接点 61"/>
          <p:cNvSpPr/>
          <p:nvPr userDrawn="1"/>
        </p:nvSpPr>
        <p:spPr>
          <a:xfrm>
            <a:off x="8306257" y="6029829"/>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流程图: 接点 62"/>
          <p:cNvSpPr/>
          <p:nvPr userDrawn="1"/>
        </p:nvSpPr>
        <p:spPr>
          <a:xfrm>
            <a:off x="8723224" y="652390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流程图: 接点 63"/>
          <p:cNvSpPr/>
          <p:nvPr userDrawn="1"/>
        </p:nvSpPr>
        <p:spPr>
          <a:xfrm>
            <a:off x="7739708" y="640524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流程图: 接点 64"/>
          <p:cNvSpPr/>
          <p:nvPr userDrawn="1"/>
        </p:nvSpPr>
        <p:spPr>
          <a:xfrm>
            <a:off x="7046792" y="6659371"/>
            <a:ext cx="181501" cy="198629"/>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流程图: 接点 65"/>
          <p:cNvSpPr/>
          <p:nvPr userDrawn="1"/>
        </p:nvSpPr>
        <p:spPr>
          <a:xfrm>
            <a:off x="10952140" y="354028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流程图: 接点 66"/>
          <p:cNvSpPr/>
          <p:nvPr userDrawn="1"/>
        </p:nvSpPr>
        <p:spPr>
          <a:xfrm>
            <a:off x="11461787" y="3821178"/>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流程图: 接点 67"/>
          <p:cNvSpPr/>
          <p:nvPr userDrawn="1"/>
        </p:nvSpPr>
        <p:spPr>
          <a:xfrm>
            <a:off x="12051202" y="7858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流程图: 接点 68"/>
          <p:cNvSpPr/>
          <p:nvPr userDrawn="1"/>
        </p:nvSpPr>
        <p:spPr>
          <a:xfrm>
            <a:off x="10445287" y="1988340"/>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0" name="流程图: 接点 69"/>
          <p:cNvSpPr/>
          <p:nvPr userDrawn="1"/>
        </p:nvSpPr>
        <p:spPr>
          <a:xfrm>
            <a:off x="11692396" y="19469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1" name="流程图: 接点 70"/>
          <p:cNvSpPr/>
          <p:nvPr userDrawn="1"/>
        </p:nvSpPr>
        <p:spPr>
          <a:xfrm>
            <a:off x="7467514" y="6154636"/>
            <a:ext cx="84497" cy="84793"/>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流程图: 接点 71"/>
          <p:cNvSpPr/>
          <p:nvPr userDrawn="1"/>
        </p:nvSpPr>
        <p:spPr>
          <a:xfrm>
            <a:off x="12067365" y="11391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流程图: 接点 72"/>
          <p:cNvSpPr/>
          <p:nvPr userDrawn="1"/>
        </p:nvSpPr>
        <p:spPr>
          <a:xfrm>
            <a:off x="10653872" y="1543348"/>
            <a:ext cx="196111" cy="189274"/>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流程图: 接点 73"/>
          <p:cNvSpPr/>
          <p:nvPr userDrawn="1"/>
        </p:nvSpPr>
        <p:spPr>
          <a:xfrm>
            <a:off x="11615604" y="976866"/>
            <a:ext cx="85120" cy="8817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流程图: 接点 74"/>
          <p:cNvSpPr/>
          <p:nvPr userDrawn="1"/>
        </p:nvSpPr>
        <p:spPr>
          <a:xfrm>
            <a:off x="10038335" y="237844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流程图: 接点 75"/>
          <p:cNvSpPr/>
          <p:nvPr userDrawn="1"/>
        </p:nvSpPr>
        <p:spPr>
          <a:xfrm>
            <a:off x="9706350" y="354618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7" name="流程图: 接点 76"/>
          <p:cNvSpPr/>
          <p:nvPr userDrawn="1"/>
        </p:nvSpPr>
        <p:spPr>
          <a:xfrm>
            <a:off x="2821019" y="198437"/>
            <a:ext cx="479395" cy="49611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流程图: 接点 77"/>
          <p:cNvSpPr/>
          <p:nvPr userDrawn="1"/>
        </p:nvSpPr>
        <p:spPr>
          <a:xfrm>
            <a:off x="210766" y="1407268"/>
            <a:ext cx="470273" cy="473920"/>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流程图: 接点 78"/>
          <p:cNvSpPr/>
          <p:nvPr userDrawn="1"/>
        </p:nvSpPr>
        <p:spPr>
          <a:xfrm>
            <a:off x="1027890" y="877112"/>
            <a:ext cx="382623" cy="3651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0" name="流程图: 接点 79"/>
          <p:cNvSpPr/>
          <p:nvPr userDrawn="1"/>
        </p:nvSpPr>
        <p:spPr>
          <a:xfrm>
            <a:off x="1904999" y="694548"/>
            <a:ext cx="288181" cy="286528"/>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流程图: 接点 80"/>
          <p:cNvSpPr/>
          <p:nvPr userDrawn="1"/>
        </p:nvSpPr>
        <p:spPr>
          <a:xfrm>
            <a:off x="1739527" y="566195"/>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流程图: 接点 81"/>
          <p:cNvSpPr/>
          <p:nvPr userDrawn="1"/>
        </p:nvSpPr>
        <p:spPr>
          <a:xfrm>
            <a:off x="2367366" y="72347"/>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流程图: 接点 82"/>
          <p:cNvSpPr/>
          <p:nvPr userDrawn="1"/>
        </p:nvSpPr>
        <p:spPr>
          <a:xfrm>
            <a:off x="1348194" y="446492"/>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流程图: 接点 83"/>
          <p:cNvSpPr/>
          <p:nvPr userDrawn="1"/>
        </p:nvSpPr>
        <p:spPr>
          <a:xfrm>
            <a:off x="523065" y="25396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流程图: 接点 84"/>
          <p:cNvSpPr/>
          <p:nvPr userDrawn="1"/>
        </p:nvSpPr>
        <p:spPr>
          <a:xfrm>
            <a:off x="775883" y="2357674"/>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流程图: 接点 85"/>
          <p:cNvSpPr/>
          <p:nvPr userDrawn="1"/>
        </p:nvSpPr>
        <p:spPr>
          <a:xfrm>
            <a:off x="210766" y="931320"/>
            <a:ext cx="124636" cy="128352"/>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3" name="日期占位符 2"/>
          <p:cNvSpPr>
            <a:spLocks noGrp="1"/>
          </p:cNvSpPr>
          <p:nvPr>
            <p:ph type="dt" sz="half" idx="10"/>
          </p:nvPr>
        </p:nvSpPr>
        <p:spPr>
          <a:xfrm>
            <a:off x="321764" y="6281598"/>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14F0DCDD-FC4E-4A86-9B89-9A11DC4C73E4}" type="datetime1">
              <a:rPr lang="zh-CN" altLang="en-US" smtClean="0"/>
            </a:fld>
            <a:endParaRPr lang="zh-CN" altLang="en-US" dirty="0"/>
          </a:p>
        </p:txBody>
      </p:sp>
      <p:sp>
        <p:nvSpPr>
          <p:cNvPr id="95" name="页脚占位符 3"/>
          <p:cNvSpPr>
            <a:spLocks noGrp="1"/>
          </p:cNvSpPr>
          <p:nvPr>
            <p:ph type="ftr" sz="quarter" idx="11"/>
          </p:nvPr>
        </p:nvSpPr>
        <p:spPr>
          <a:xfrm>
            <a:off x="3967680" y="6275321"/>
            <a:ext cx="425664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r>
              <a:rPr lang="en-US" altLang="zh-CN" dirty="0"/>
              <a:t>The Hong Kong University of Science and Technology</a:t>
            </a:r>
            <a:endParaRPr lang="en-US" altLang="zh-CN" dirty="0"/>
          </a:p>
        </p:txBody>
      </p:sp>
      <p:sp>
        <p:nvSpPr>
          <p:cNvPr id="96" name="灯片编号占位符 4"/>
          <p:cNvSpPr>
            <a:spLocks noGrp="1"/>
          </p:cNvSpPr>
          <p:nvPr>
            <p:ph type="sldNum" sz="quarter" idx="12"/>
          </p:nvPr>
        </p:nvSpPr>
        <p:spPr>
          <a:xfrm>
            <a:off x="9100546" y="6277977"/>
            <a:ext cx="2678936"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8E9EF119-18DB-4BBC-BA3A-75C77708FDB9}" type="slidenum">
              <a:rPr lang="zh-CN" altLang="en-US" smtClean="0"/>
            </a:fld>
            <a:endParaRPr lang="zh-CN" altLang="en-US" dirty="0"/>
          </a:p>
        </p:txBody>
      </p:sp>
      <p:sp>
        <p:nvSpPr>
          <p:cNvPr id="97" name="标题 1"/>
          <p:cNvSpPr>
            <a:spLocks noGrp="1"/>
          </p:cNvSpPr>
          <p:nvPr>
            <p:ph type="title"/>
          </p:nvPr>
        </p:nvSpPr>
        <p:spPr>
          <a:xfrm>
            <a:off x="219984" y="404372"/>
            <a:ext cx="5108399" cy="618608"/>
          </a:xfrm>
          <a:prstGeom prst="rect">
            <a:avLst/>
          </a:prstGeom>
        </p:spPr>
        <p:txBody>
          <a:bodyPr>
            <a:normAutofit/>
          </a:bodyPr>
          <a:lstStyle>
            <a:lvl1pPr>
              <a:lnSpc>
                <a:spcPct val="100000"/>
              </a:lnSpc>
              <a:defRPr sz="3200"/>
            </a:lvl1pPr>
          </a:lstStyle>
          <a:p>
            <a:r>
              <a:rPr lang="zh-CN" altLang="en-US" dirty="0"/>
              <a:t>单击此处编辑母版标题样式</a:t>
            </a:r>
            <a:endParaRPr lang="zh-CN" altLang="en-US" dirty="0"/>
          </a:p>
        </p:txBody>
      </p:sp>
      <p:cxnSp>
        <p:nvCxnSpPr>
          <p:cNvPr id="98" name="直接连接符 97"/>
          <p:cNvCxnSpPr/>
          <p:nvPr userDrawn="1"/>
        </p:nvCxnSpPr>
        <p:spPr>
          <a:xfrm>
            <a:off x="219984" y="1055692"/>
            <a:ext cx="5108399"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userDrawn="1"/>
        </p:nvSpPr>
        <p:spPr>
          <a:xfrm>
            <a:off x="7332560" y="370119"/>
            <a:ext cx="2518145" cy="738664"/>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THE HONG KONG </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UNIVERSITY OFSCIENCE</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AND TECHNOLOGY</a:t>
            </a:r>
            <a:endParaRPr lang="en-US" altLang="zh-CN" sz="1400" b="0" dirty="0">
              <a:solidFill>
                <a:srgbClr val="002060"/>
              </a:solidFill>
              <a:latin typeface="Arial" panose="020B0604020202020204" pitchFamily="34" charset="0"/>
              <a:cs typeface="Arial" panose="020B0604020202020204" pitchFamily="34" charset="0"/>
            </a:endParaRPr>
          </a:p>
        </p:txBody>
      </p:sp>
      <p:pic>
        <p:nvPicPr>
          <p:cNvPr id="100" name="Picture 2" descr="Hong Kong University of Science and Technology - Wikipedi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5201" y="231310"/>
            <a:ext cx="570764" cy="877473"/>
          </a:xfrm>
          <a:prstGeom prst="rect">
            <a:avLst/>
          </a:prstGeom>
          <a:noFill/>
          <a:extLst>
            <a:ext uri="{909E8E84-426E-40DD-AFC4-6F175D3DCCD1}">
              <a14:hiddenFill xmlns:a14="http://schemas.microsoft.com/office/drawing/2010/main">
                <a:solidFill>
                  <a:srgbClr val="FFFFFF"/>
                </a:solidFill>
              </a14:hiddenFill>
            </a:ext>
          </a:extLst>
        </p:spPr>
      </p:pic>
      <p:pic>
        <p:nvPicPr>
          <p:cNvPr id="101" name="图片 100" descr="徽标&#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1788" y="282126"/>
            <a:ext cx="872779" cy="738664"/>
          </a:xfrm>
          <a:prstGeom prst="rect">
            <a:avLst/>
          </a:prstGeom>
        </p:spPr>
      </p:pic>
      <p:sp>
        <p:nvSpPr>
          <p:cNvPr id="102" name="文本框 101"/>
          <p:cNvSpPr txBox="1"/>
          <p:nvPr userDrawn="1"/>
        </p:nvSpPr>
        <p:spPr>
          <a:xfrm>
            <a:off x="10442016" y="445136"/>
            <a:ext cx="1489369" cy="523220"/>
          </a:xfrm>
          <a:prstGeom prst="rect">
            <a:avLst/>
          </a:prstGeom>
          <a:noFill/>
        </p:spPr>
        <p:txBody>
          <a:bodyPr wrap="square" rtlCol="0">
            <a:spAutoFit/>
          </a:bodyPr>
          <a:lstStyle/>
          <a:p>
            <a:r>
              <a:rPr lang="en-US" altLang="zh-CN" sz="1400" b="0" dirty="0">
                <a:solidFill>
                  <a:srgbClr val="002060"/>
                </a:solidFill>
                <a:latin typeface="Arial" panose="020B0604020202020204" pitchFamily="34" charset="0"/>
                <a:cs typeface="Arial" panose="020B0604020202020204" pitchFamily="34" charset="0"/>
              </a:rPr>
              <a:t>SCHOOL OF</a:t>
            </a:r>
            <a:endParaRPr lang="en-US" altLang="zh-CN" sz="1400" b="0" dirty="0">
              <a:solidFill>
                <a:srgbClr val="002060"/>
              </a:solidFill>
              <a:latin typeface="Arial" panose="020B0604020202020204" pitchFamily="34" charset="0"/>
              <a:cs typeface="Arial" panose="020B0604020202020204" pitchFamily="34" charset="0"/>
            </a:endParaRPr>
          </a:p>
          <a:p>
            <a:r>
              <a:rPr lang="en-US" altLang="zh-CN" sz="1400" b="0" dirty="0">
                <a:solidFill>
                  <a:srgbClr val="002060"/>
                </a:solidFill>
                <a:latin typeface="Arial" panose="020B0604020202020204" pitchFamily="34" charset="0"/>
                <a:cs typeface="Arial" panose="020B0604020202020204" pitchFamily="34" charset="0"/>
              </a:rPr>
              <a:t>ENGINEERING</a:t>
            </a:r>
            <a:endParaRPr lang="en-US" altLang="zh-CN" sz="1400" b="0" dirty="0">
              <a:solidFill>
                <a:srgbClr val="002060"/>
              </a:solidFill>
              <a:latin typeface="Arial" panose="020B0604020202020204" pitchFamily="34" charset="0"/>
              <a:cs typeface="Arial" panose="020B0604020202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958E3-C2B0-4ED8-B8C1-F5161332E4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B20FC-D2F3-42CD-BFD9-0FE667C484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image" Target="../media/image29.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tags" Target="../tags/tag37.xml"/><Relationship Id="rId3" Type="http://schemas.openxmlformats.org/officeDocument/2006/relationships/image" Target="../media/image30.png"/><Relationship Id="rId2" Type="http://schemas.openxmlformats.org/officeDocument/2006/relationships/tags" Target="../tags/tag36.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0.xml"/><Relationship Id="rId3" Type="http://schemas.openxmlformats.org/officeDocument/2006/relationships/image" Target="../media/image32.png"/><Relationship Id="rId2" Type="http://schemas.openxmlformats.org/officeDocument/2006/relationships/tags" Target="../tags/tag39.xml"/><Relationship Id="rId1" Type="http://schemas.openxmlformats.org/officeDocument/2006/relationships/tags" Target="../tags/tag38.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0.xml"/><Relationship Id="rId3" Type="http://schemas.openxmlformats.org/officeDocument/2006/relationships/image" Target="../media/image33.png"/><Relationship Id="rId2" Type="http://schemas.openxmlformats.org/officeDocument/2006/relationships/tags" Target="../tags/tag41.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0.xml"/><Relationship Id="rId4" Type="http://schemas.openxmlformats.org/officeDocument/2006/relationships/image" Target="../media/image34.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0.xml"/><Relationship Id="rId7" Type="http://schemas.openxmlformats.org/officeDocument/2006/relationships/image" Target="../media/image37.png"/><Relationship Id="rId6" Type="http://schemas.openxmlformats.org/officeDocument/2006/relationships/tags" Target="../tags/tag48.xml"/><Relationship Id="rId5" Type="http://schemas.openxmlformats.org/officeDocument/2006/relationships/image" Target="../media/image36.png"/><Relationship Id="rId4" Type="http://schemas.openxmlformats.org/officeDocument/2006/relationships/tags" Target="../tags/tag47.xml"/><Relationship Id="rId3" Type="http://schemas.openxmlformats.org/officeDocument/2006/relationships/image" Target="../media/image35.png"/><Relationship Id="rId2" Type="http://schemas.openxmlformats.org/officeDocument/2006/relationships/tags" Target="../tags/tag46.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tags" Target="../tags/tag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image" Target="../media/image6.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comments" Target="../comments/comment1.xml"/><Relationship Id="rId12" Type="http://schemas.openxmlformats.org/officeDocument/2006/relationships/notesSlide" Target="../notesSlides/notesSlide3.xml"/><Relationship Id="rId11" Type="http://schemas.openxmlformats.org/officeDocument/2006/relationships/slideLayout" Target="../slideLayouts/slideLayout10.xml"/><Relationship Id="rId10" Type="http://schemas.openxmlformats.org/officeDocument/2006/relationships/tags" Target="../tags/tag8.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0.png"/><Relationship Id="rId7" Type="http://schemas.openxmlformats.org/officeDocument/2006/relationships/tags" Target="../tags/tag13.xml"/><Relationship Id="rId6" Type="http://schemas.openxmlformats.org/officeDocument/2006/relationships/image" Target="../media/image9.png"/><Relationship Id="rId5" Type="http://schemas.openxmlformats.org/officeDocument/2006/relationships/tags" Target="../tags/tag12.xml"/><Relationship Id="rId4" Type="http://schemas.openxmlformats.org/officeDocument/2006/relationships/image" Target="../media/image8.png"/><Relationship Id="rId3" Type="http://schemas.openxmlformats.org/officeDocument/2006/relationships/tags" Target="../tags/tag11.xml"/><Relationship Id="rId2" Type="http://schemas.openxmlformats.org/officeDocument/2006/relationships/tags" Target="../tags/tag10.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tags" Target="../tags/tag15.xml"/><Relationship Id="rId10" Type="http://schemas.openxmlformats.org/officeDocument/2006/relationships/image" Target="../media/image11.png"/><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xml"/><Relationship Id="rId7" Type="http://schemas.openxmlformats.org/officeDocument/2006/relationships/image" Target="../media/image14.png"/><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 Id="rId3" Type="http://schemas.openxmlformats.org/officeDocument/2006/relationships/image" Target="../media/image12.png"/><Relationship Id="rId21" Type="http://schemas.openxmlformats.org/officeDocument/2006/relationships/notesSlide" Target="../notesSlides/notesSlide5.xml"/><Relationship Id="rId20" Type="http://schemas.openxmlformats.org/officeDocument/2006/relationships/slideLayout" Target="../slideLayouts/slideLayout10.xml"/><Relationship Id="rId2" Type="http://schemas.openxmlformats.org/officeDocument/2006/relationships/tags" Target="../tags/tag17.xml"/><Relationship Id="rId19" Type="http://schemas.openxmlformats.org/officeDocument/2006/relationships/image" Target="../media/image20.png"/><Relationship Id="rId18" Type="http://schemas.openxmlformats.org/officeDocument/2006/relationships/customXml" Target="../ink/ink8.xml"/><Relationship Id="rId17" Type="http://schemas.openxmlformats.org/officeDocument/2006/relationships/image" Target="../media/image19.png"/><Relationship Id="rId16" Type="http://schemas.openxmlformats.org/officeDocument/2006/relationships/customXml" Target="../ink/ink7.xml"/><Relationship Id="rId15" Type="http://schemas.openxmlformats.org/officeDocument/2006/relationships/image" Target="../media/image18.png"/><Relationship Id="rId14" Type="http://schemas.openxmlformats.org/officeDocument/2006/relationships/customXml" Target="../ink/ink6.xml"/><Relationship Id="rId13" Type="http://schemas.openxmlformats.org/officeDocument/2006/relationships/image" Target="../media/image17.png"/><Relationship Id="rId12" Type="http://schemas.openxmlformats.org/officeDocument/2006/relationships/customXml" Target="../ink/ink5.xml"/><Relationship Id="rId11" Type="http://schemas.openxmlformats.org/officeDocument/2006/relationships/image" Target="../media/image16.png"/><Relationship Id="rId10" Type="http://schemas.openxmlformats.org/officeDocument/2006/relationships/customXml" Target="../ink/ink4.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0.xml"/><Relationship Id="rId7" Type="http://schemas.openxmlformats.org/officeDocument/2006/relationships/image" Target="../media/image23.png"/><Relationship Id="rId6" Type="http://schemas.openxmlformats.org/officeDocument/2006/relationships/tags" Target="../tags/tag21.xml"/><Relationship Id="rId5" Type="http://schemas.openxmlformats.org/officeDocument/2006/relationships/image" Target="../media/image22.png"/><Relationship Id="rId4" Type="http://schemas.openxmlformats.org/officeDocument/2006/relationships/tags" Target="../tags/tag20.xml"/><Relationship Id="rId3" Type="http://schemas.openxmlformats.org/officeDocument/2006/relationships/image" Target="../media/image21.png"/><Relationship Id="rId2" Type="http://schemas.openxmlformats.org/officeDocument/2006/relationships/tags" Target="../tags/tag19.xml"/><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tags" Target="../tags/tag23.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27.png"/><Relationship Id="rId7" Type="http://schemas.openxmlformats.org/officeDocument/2006/relationships/tags" Target="../tags/tag28.xml"/><Relationship Id="rId6" Type="http://schemas.openxmlformats.org/officeDocument/2006/relationships/image" Target="../media/image26.png"/><Relationship Id="rId5" Type="http://schemas.openxmlformats.org/officeDocument/2006/relationships/tags" Target="../tags/tag27.xml"/><Relationship Id="rId4" Type="http://schemas.openxmlformats.org/officeDocument/2006/relationships/image" Target="../media/image25.png"/><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notesSlide" Target="../notesSlides/notesSlide8.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28.png"/><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9EF119-18DB-4BBC-BA3A-75C77708FDB9}" type="slidenum">
              <a:rPr lang="zh-CN" altLang="en-US" smtClean="0"/>
            </a:fld>
            <a:endParaRPr lang="zh-CN" altLang="en-US" dirty="0"/>
          </a:p>
        </p:txBody>
      </p:sp>
      <p:sp>
        <p:nvSpPr>
          <p:cNvPr id="2" name="文本框 1"/>
          <p:cNvSpPr txBox="1"/>
          <p:nvPr/>
        </p:nvSpPr>
        <p:spPr>
          <a:xfrm>
            <a:off x="1740535" y="2845435"/>
            <a:ext cx="8980805" cy="1076325"/>
          </a:xfrm>
          <a:prstGeom prst="rect">
            <a:avLst/>
          </a:prstGeom>
          <a:noFill/>
        </p:spPr>
        <p:txBody>
          <a:bodyPr wrap="square" rtlCol="0" anchor="t">
            <a:spAutoFit/>
          </a:bodyPr>
          <a:p>
            <a:pPr algn="ctr"/>
            <a:r>
              <a:rPr sz="3200">
                <a:solidFill>
                  <a:schemeClr val="bg1"/>
                </a:solidFill>
                <a:sym typeface="+mn-ea"/>
              </a:rPr>
              <a:t>Unsupervised Lighting Reflectance Estimation</a:t>
            </a:r>
            <a:endParaRPr sz="3200">
              <a:solidFill>
                <a:schemeClr val="bg1"/>
              </a:solidFill>
              <a:sym typeface="+mn-ea"/>
            </a:endParaRPr>
          </a:p>
          <a:p>
            <a:pPr algn="ctr"/>
            <a:r>
              <a:rPr sz="3200">
                <a:solidFill>
                  <a:schemeClr val="bg1"/>
                </a:solidFill>
                <a:sym typeface="+mn-ea"/>
              </a:rPr>
              <a:t>for Robot Monitoring under Poor Illuminance</a:t>
            </a:r>
            <a:endParaRPr sz="3200">
              <a:solidFill>
                <a:schemeClr val="bg1"/>
              </a:solidFill>
              <a:sym typeface="+mn-ea"/>
            </a:endParaRPr>
          </a:p>
        </p:txBody>
      </p:sp>
      <p:sp>
        <p:nvSpPr>
          <p:cNvPr id="3" name="文本框 2"/>
          <p:cNvSpPr txBox="1"/>
          <p:nvPr/>
        </p:nvSpPr>
        <p:spPr>
          <a:xfrm>
            <a:off x="3004820" y="5168900"/>
            <a:ext cx="6096000" cy="645160"/>
          </a:xfrm>
          <a:prstGeom prst="rect">
            <a:avLst/>
          </a:prstGeom>
          <a:noFill/>
        </p:spPr>
        <p:txBody>
          <a:bodyPr wrap="square" rtlCol="0" anchor="t">
            <a:spAutoFit/>
          </a:bodyPr>
          <a:p>
            <a:pPr algn="ctr"/>
            <a:r>
              <a:rPr lang="en-US" altLang="zh-CN" b="1">
                <a:sym typeface="+mn-ea"/>
              </a:rPr>
              <a:t>Chen Xinyu  </a:t>
            </a:r>
            <a:br>
              <a:rPr lang="en-US" altLang="zh-CN" b="1">
                <a:sym typeface="+mn-ea"/>
              </a:rPr>
            </a:br>
            <a:r>
              <a:rPr lang="en-US" altLang="zh-CN">
                <a:sym typeface="+mn-ea"/>
              </a:rPr>
              <a:t>The Hong Kong University of Science and Technology</a:t>
            </a:r>
            <a:endParaRPr lang="en-US" altLang="zh-CN">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Methodology</a:t>
            </a:r>
            <a:endParaRPr lang="en-US" altLang="zh-CN"/>
          </a:p>
        </p:txBody>
      </p:sp>
      <p:sp>
        <p:nvSpPr>
          <p:cNvPr id="8" name="文本框 7"/>
          <p:cNvSpPr txBox="1"/>
          <p:nvPr>
            <p:custDataLst>
              <p:tags r:id="rId1"/>
            </p:custDataLst>
          </p:nvPr>
        </p:nvSpPr>
        <p:spPr>
          <a:xfrm>
            <a:off x="257810" y="1163955"/>
            <a:ext cx="11788140" cy="1101725"/>
          </a:xfrm>
          <a:prstGeom prst="rect">
            <a:avLst/>
          </a:prstGeom>
          <a:noFill/>
        </p:spPr>
        <p:txBody>
          <a:bodyPr wrap="square" rtlCol="0" anchor="t">
            <a:noAutofit/>
          </a:bodyPr>
          <a:p>
            <a:endParaRPr lang="zh-CN" altLang="en-US" b="1" dirty="0">
              <a:solidFill>
                <a:srgbClr val="FF0000"/>
              </a:solidFill>
              <a:sym typeface="+mn-ea"/>
            </a:endParaRPr>
          </a:p>
        </p:txBody>
      </p:sp>
      <p:sp>
        <p:nvSpPr>
          <p:cNvPr id="19" name="文本框 18"/>
          <p:cNvSpPr txBox="1"/>
          <p:nvPr>
            <p:custDataLst>
              <p:tags r:id="rId2"/>
            </p:custDataLst>
          </p:nvPr>
        </p:nvSpPr>
        <p:spPr>
          <a:xfrm>
            <a:off x="219710" y="1536700"/>
            <a:ext cx="6019800" cy="2306955"/>
          </a:xfrm>
          <a:prstGeom prst="rect">
            <a:avLst/>
          </a:prstGeom>
          <a:noFill/>
        </p:spPr>
        <p:txBody>
          <a:bodyPr wrap="square" rtlCol="0" anchor="t">
            <a:spAutoFit/>
          </a:bodyPr>
          <a:p>
            <a:r>
              <a:rPr lang="zh-CN" altLang="en-US" sz="1600">
                <a:solidFill>
                  <a:srgbClr val="FF0000"/>
                </a:solidFill>
                <a:latin typeface="仿宋" panose="02010609060101010101" charset="-122"/>
                <a:ea typeface="仿宋" panose="02010609060101010101" charset="-122"/>
                <a:cs typeface="仿宋" panose="02010609060101010101" charset="-122"/>
                <a:sym typeface="+mn-ea"/>
              </a:rPr>
              <a:t>第一阶段，</a:t>
            </a:r>
            <a:r>
              <a:rPr lang="zh-CN" altLang="en-US" sz="1600">
                <a:latin typeface="仿宋" panose="02010609060101010101" charset="-122"/>
                <a:ea typeface="仿宋" panose="02010609060101010101" charset="-122"/>
                <a:cs typeface="仿宋" panose="02010609060101010101" charset="-122"/>
                <a:sym typeface="+mn-ea"/>
              </a:rPr>
              <a:t>检测模型仅在WIDER FACE数据集上进行预训练。</a:t>
            </a:r>
            <a:r>
              <a:rPr lang="en-US" altLang="zh-CN" sz="1600">
                <a:latin typeface="仿宋" panose="02010609060101010101" charset="-122"/>
                <a:ea typeface="仿宋" panose="02010609060101010101" charset="-122"/>
                <a:cs typeface="仿宋" panose="02010609060101010101" charset="-122"/>
                <a:sym typeface="+mn-ea"/>
              </a:rPr>
              <a:t>2000</a:t>
            </a:r>
            <a:endParaRPr lang="zh-CN" altLang="en-US" sz="1600">
              <a:latin typeface="仿宋" panose="02010609060101010101" charset="-122"/>
              <a:ea typeface="仿宋" panose="02010609060101010101" charset="-122"/>
              <a:cs typeface="仿宋" panose="02010609060101010101" charset="-122"/>
            </a:endParaRPr>
          </a:p>
          <a:p>
            <a:endParaRPr lang="zh-CN" altLang="en-US" sz="1600">
              <a:latin typeface="仿宋" panose="02010609060101010101" charset="-122"/>
              <a:ea typeface="仿宋" panose="02010609060101010101" charset="-122"/>
              <a:cs typeface="仿宋" panose="02010609060101010101" charset="-122"/>
            </a:endParaRPr>
          </a:p>
          <a:p>
            <a:endParaRPr lang="zh-CN" altLang="en-US" sz="1600">
              <a:latin typeface="仿宋" panose="02010609060101010101" charset="-122"/>
              <a:ea typeface="仿宋" panose="02010609060101010101" charset="-122"/>
              <a:cs typeface="仿宋" panose="02010609060101010101" charset="-122"/>
            </a:endParaRPr>
          </a:p>
          <a:p>
            <a:r>
              <a:rPr lang="zh-CN" altLang="en-US" sz="1600">
                <a:solidFill>
                  <a:srgbClr val="FF0000"/>
                </a:solidFill>
                <a:latin typeface="仿宋" panose="02010609060101010101" charset="-122"/>
                <a:ea typeface="仿宋" panose="02010609060101010101" charset="-122"/>
                <a:cs typeface="仿宋" panose="02010609060101010101" charset="-122"/>
                <a:sym typeface="+mn-ea"/>
              </a:rPr>
              <a:t>第二阶段，</a:t>
            </a:r>
            <a:r>
              <a:rPr lang="zh-CN" altLang="en-US" sz="1600">
                <a:latin typeface="仿宋" panose="02010609060101010101" charset="-122"/>
                <a:ea typeface="仿宋" panose="02010609060101010101" charset="-122"/>
                <a:cs typeface="仿宋" panose="02010609060101010101" charset="-122"/>
                <a:sym typeface="+mn-ea"/>
              </a:rPr>
              <a:t>模型在WIDER</a:t>
            </a:r>
            <a:r>
              <a:rPr lang="zh-CN" altLang="en-US" sz="1600">
                <a:latin typeface="仿宋" panose="02010609060101010101" charset="-122"/>
                <a:ea typeface="仿宋" panose="02010609060101010101" charset="-122"/>
                <a:cs typeface="仿宋" panose="02010609060101010101" charset="-122"/>
                <a:sym typeface="+mn-ea"/>
              </a:rPr>
              <a:t>FACE上进行预训练在DARK FACE的上进行</a:t>
            </a:r>
            <a:r>
              <a:rPr lang="en-US" altLang="zh-CN" sz="1600">
                <a:latin typeface="仿宋" panose="02010609060101010101" charset="-122"/>
                <a:ea typeface="仿宋" panose="02010609060101010101" charset="-122"/>
                <a:cs typeface="仿宋" panose="02010609060101010101" charset="-122"/>
                <a:sym typeface="+mn-ea"/>
              </a:rPr>
              <a:t>fine-tuen</a:t>
            </a:r>
            <a:r>
              <a:rPr lang="zh-CN" altLang="en-US" sz="1600">
                <a:latin typeface="仿宋" panose="02010609060101010101" charset="-122"/>
                <a:ea typeface="仿宋" panose="02010609060101010101" charset="-122"/>
                <a:cs typeface="仿宋" panose="02010609060101010101" charset="-122"/>
                <a:sym typeface="+mn-ea"/>
              </a:rPr>
              <a:t>。</a:t>
            </a:r>
            <a:r>
              <a:rPr lang="en-US" altLang="zh-CN" sz="1600">
                <a:latin typeface="仿宋" panose="02010609060101010101" charset="-122"/>
                <a:ea typeface="仿宋" panose="02010609060101010101" charset="-122"/>
                <a:cs typeface="仿宋" panose="02010609060101010101" charset="-122"/>
                <a:sym typeface="+mn-ea"/>
              </a:rPr>
              <a:t>1000</a:t>
            </a:r>
            <a:endParaRPr lang="zh-CN" altLang="en-US" sz="1600">
              <a:latin typeface="仿宋" panose="02010609060101010101" charset="-122"/>
              <a:ea typeface="仿宋" panose="02010609060101010101" charset="-122"/>
              <a:cs typeface="仿宋" panose="02010609060101010101" charset="-122"/>
              <a:sym typeface="+mn-ea"/>
            </a:endParaRPr>
          </a:p>
          <a:p>
            <a:endParaRPr lang="zh-CN" altLang="en-US" sz="1600">
              <a:latin typeface="仿宋" panose="02010609060101010101" charset="-122"/>
              <a:ea typeface="仿宋" panose="02010609060101010101" charset="-122"/>
              <a:cs typeface="仿宋" panose="02010609060101010101" charset="-122"/>
            </a:endParaRPr>
          </a:p>
          <a:p>
            <a:r>
              <a:rPr lang="zh-CN" altLang="en-US" sz="1600">
                <a:solidFill>
                  <a:srgbClr val="FF0000"/>
                </a:solidFill>
                <a:latin typeface="仿宋" panose="02010609060101010101" charset="-122"/>
                <a:ea typeface="仿宋" panose="02010609060101010101" charset="-122"/>
                <a:cs typeface="仿宋" panose="02010609060101010101" charset="-122"/>
              </a:rPr>
              <a:t>第三阶段</a:t>
            </a:r>
            <a:r>
              <a:rPr lang="zh-CN" altLang="en-US" sz="1600">
                <a:latin typeface="仿宋" panose="02010609060101010101" charset="-122"/>
                <a:ea typeface="仿宋" panose="02010609060101010101" charset="-122"/>
                <a:cs typeface="仿宋" panose="02010609060101010101" charset="-122"/>
              </a:rPr>
              <a:t>，</a:t>
            </a:r>
            <a:r>
              <a:rPr lang="zh-CN" altLang="en-US" sz="1600">
                <a:latin typeface="仿宋" panose="02010609060101010101" charset="-122"/>
                <a:ea typeface="仿宋" panose="02010609060101010101" charset="-122"/>
                <a:cs typeface="仿宋" panose="02010609060101010101" charset="-122"/>
                <a:sym typeface="+mn-ea"/>
              </a:rPr>
              <a:t>WIDER FACE上预训练的，在</a:t>
            </a:r>
            <a:r>
              <a:rPr lang="en-US" altLang="zh-CN" sz="1600">
                <a:latin typeface="仿宋" panose="02010609060101010101" charset="-122"/>
                <a:ea typeface="仿宋" panose="02010609060101010101" charset="-122"/>
                <a:cs typeface="仿宋" panose="02010609060101010101" charset="-122"/>
                <a:sym typeface="+mn-ea"/>
              </a:rPr>
              <a:t>Data transferred WIDERFACE fine-tune</a:t>
            </a:r>
            <a:r>
              <a:rPr lang="zh-CN" altLang="en-US" sz="1600">
                <a:latin typeface="仿宋" panose="02010609060101010101" charset="-122"/>
                <a:ea typeface="仿宋" panose="02010609060101010101" charset="-122"/>
                <a:cs typeface="仿宋" panose="02010609060101010101" charset="-122"/>
                <a:sym typeface="+mn-ea"/>
              </a:rPr>
              <a:t>，最后在在DARK FACE进行微调，以获得最终的检测结果。</a:t>
            </a:r>
            <a:r>
              <a:rPr lang="en-US" altLang="zh-CN" sz="1600">
                <a:latin typeface="仿宋" panose="02010609060101010101" charset="-122"/>
                <a:ea typeface="仿宋" panose="02010609060101010101" charset="-122"/>
                <a:cs typeface="仿宋" panose="02010609060101010101" charset="-122"/>
                <a:sym typeface="+mn-ea"/>
              </a:rPr>
              <a:t> 200</a:t>
            </a:r>
            <a:endParaRPr lang="en-US" altLang="zh-CN" sz="160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7" name="图片 6"/>
          <p:cNvPicPr>
            <a:picLocks noChangeAspect="1"/>
          </p:cNvPicPr>
          <p:nvPr>
            <p:custDataLst>
              <p:tags r:id="rId3"/>
            </p:custDataLst>
          </p:nvPr>
        </p:nvPicPr>
        <p:blipFill>
          <a:blip r:embed="rId4"/>
          <a:srcRect t="29167"/>
          <a:stretch>
            <a:fillRect/>
          </a:stretch>
        </p:blipFill>
        <p:spPr>
          <a:xfrm>
            <a:off x="153035" y="4224655"/>
            <a:ext cx="9277350" cy="1673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en-US" altLang="zh-CN"/>
          </a:p>
        </p:txBody>
      </p:sp>
      <p:sp>
        <p:nvSpPr>
          <p:cNvPr id="8" name="文本框 7"/>
          <p:cNvSpPr txBox="1"/>
          <p:nvPr>
            <p:custDataLst>
              <p:tags r:id="rId1"/>
            </p:custDataLst>
          </p:nvPr>
        </p:nvSpPr>
        <p:spPr>
          <a:xfrm>
            <a:off x="219710" y="1163955"/>
            <a:ext cx="11788140" cy="1101725"/>
          </a:xfrm>
          <a:prstGeom prst="rect">
            <a:avLst/>
          </a:prstGeom>
          <a:noFill/>
        </p:spPr>
        <p:txBody>
          <a:bodyPr wrap="square" rtlCol="0" anchor="t">
            <a:noAutofit/>
          </a:bodyPr>
          <a:p>
            <a:endParaRPr lang="en-US" altLang="zh-CN" b="1" dirty="0">
              <a:solidFill>
                <a:srgbClr val="FF0000"/>
              </a:solidFill>
              <a:sym typeface="+mn-ea"/>
            </a:endParaRPr>
          </a:p>
        </p:txBody>
      </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5" name="图片 4"/>
          <p:cNvPicPr>
            <a:picLocks noChangeAspect="1"/>
          </p:cNvPicPr>
          <p:nvPr>
            <p:custDataLst>
              <p:tags r:id="rId2"/>
            </p:custDataLst>
          </p:nvPr>
        </p:nvPicPr>
        <p:blipFill>
          <a:blip r:embed="rId3"/>
          <a:srcRect r="190" b="39963"/>
          <a:stretch>
            <a:fillRect/>
          </a:stretch>
        </p:blipFill>
        <p:spPr>
          <a:xfrm>
            <a:off x="499745" y="1676400"/>
            <a:ext cx="5323840" cy="358775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163310" y="1941830"/>
            <a:ext cx="5704840" cy="2581275"/>
          </a:xfrm>
          <a:prstGeom prst="rect">
            <a:avLst/>
          </a:prstGeom>
        </p:spPr>
      </p:pic>
      <p:sp>
        <p:nvSpPr>
          <p:cNvPr id="10" name="文本框 9"/>
          <p:cNvSpPr txBox="1"/>
          <p:nvPr/>
        </p:nvSpPr>
        <p:spPr>
          <a:xfrm>
            <a:off x="499745" y="5759450"/>
            <a:ext cx="9210675" cy="337185"/>
          </a:xfrm>
          <a:prstGeom prst="rect">
            <a:avLst/>
          </a:prstGeom>
          <a:noFill/>
        </p:spPr>
        <p:txBody>
          <a:bodyPr wrap="square" rtlCol="0" anchor="t">
            <a:spAutoFit/>
          </a:bodyPr>
          <a:p>
            <a:r>
              <a:rPr lang="zh-CN" altLang="en-US" sz="1600" b="1">
                <a:solidFill>
                  <a:srgbClr val="FF0000"/>
                </a:solidFill>
                <a:latin typeface="仿宋" panose="02010609060101010101" charset="-122"/>
                <a:ea typeface="仿宋" panose="02010609060101010101" charset="-122"/>
                <a:cs typeface="仿宋" panose="02010609060101010101" charset="-122"/>
                <a:sym typeface="+mn-ea"/>
              </a:rPr>
              <a:t>Conclusion: </a:t>
            </a:r>
            <a:r>
              <a:rPr lang="en-US" altLang="zh-CN" sz="1600" b="1">
                <a:latin typeface="仿宋" panose="02010609060101010101" charset="-122"/>
                <a:ea typeface="仿宋" panose="02010609060101010101" charset="-122"/>
                <a:cs typeface="仿宋" panose="02010609060101010101" charset="-122"/>
                <a:sym typeface="+mn-ea"/>
              </a:rPr>
              <a:t> </a:t>
            </a:r>
            <a:r>
              <a:rPr lang="en-US" altLang="zh-CN" sz="1600">
                <a:latin typeface="仿宋" panose="02010609060101010101" charset="-122"/>
                <a:ea typeface="仿宋" panose="02010609060101010101" charset="-122"/>
                <a:cs typeface="仿宋" panose="02010609060101010101" charset="-122"/>
                <a:sym typeface="+mn-ea"/>
              </a:rPr>
              <a:t>ULRE-Net </a:t>
            </a:r>
            <a:r>
              <a:rPr lang="zh-CN" altLang="en-US" sz="1600">
                <a:latin typeface="仿宋" panose="02010609060101010101" charset="-122"/>
                <a:ea typeface="仿宋" panose="02010609060101010101" charset="-122"/>
                <a:cs typeface="仿宋" panose="02010609060101010101" charset="-122"/>
                <a:sym typeface="+mn-ea"/>
              </a:rPr>
              <a:t>可以在低光照环境中实现更多，更准确的人脸检测结果。</a:t>
            </a:r>
            <a:endParaRPr lang="zh-CN" altLang="en-US" sz="1600">
              <a:latin typeface="仿宋" panose="02010609060101010101" charset="-122"/>
              <a:ea typeface="仿宋" panose="02010609060101010101" charset="-122"/>
              <a:cs typeface="仿宋" panose="02010609060101010101"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884" y="404372"/>
            <a:ext cx="5108399" cy="618608"/>
          </a:xfrm>
        </p:spPr>
        <p:txBody>
          <a:bodyPr/>
          <a:lstStyle/>
          <a:p>
            <a:r>
              <a:rPr lang="en-US" altLang="zh-CN"/>
              <a:t>Experiments</a:t>
            </a:r>
            <a:endParaRPr lang="en-US" altLang="zh-CN"/>
          </a:p>
        </p:txBody>
      </p:sp>
      <p:sp>
        <p:nvSpPr>
          <p:cNvPr id="8" name="文本框 7"/>
          <p:cNvSpPr txBox="1"/>
          <p:nvPr>
            <p:custDataLst>
              <p:tags r:id="rId1"/>
            </p:custDataLst>
          </p:nvPr>
        </p:nvSpPr>
        <p:spPr>
          <a:xfrm>
            <a:off x="219710" y="1163955"/>
            <a:ext cx="11788140" cy="1101725"/>
          </a:xfrm>
          <a:prstGeom prst="rect">
            <a:avLst/>
          </a:prstGeom>
          <a:noFill/>
        </p:spPr>
        <p:txBody>
          <a:bodyPr wrap="square" rtlCol="0" anchor="t">
            <a:noAutofit/>
          </a:bodyPr>
          <a:p>
            <a:r>
              <a:rPr lang="zh-CN" altLang="en-US" b="1" dirty="0">
                <a:solidFill>
                  <a:srgbClr val="FF0000"/>
                </a:solidFill>
                <a:sym typeface="+mn-ea"/>
              </a:rPr>
              <a:t>现有的算法对</a:t>
            </a:r>
            <a:r>
              <a:rPr lang="en-US" altLang="zh-CN" b="1" dirty="0">
                <a:solidFill>
                  <a:srgbClr val="FF0000"/>
                </a:solidFill>
                <a:sym typeface="+mn-ea"/>
              </a:rPr>
              <a:t>:</a:t>
            </a:r>
            <a:endParaRPr lang="en-US" altLang="zh-CN" b="1" dirty="0">
              <a:solidFill>
                <a:srgbClr val="FF0000"/>
              </a:solidFill>
              <a:sym typeface="+mn-ea"/>
            </a:endParaRPr>
          </a:p>
        </p:txBody>
      </p:sp>
      <p:sp>
        <p:nvSpPr>
          <p:cNvPr id="11" name="文本框 10"/>
          <p:cNvSpPr txBox="1"/>
          <p:nvPr/>
        </p:nvSpPr>
        <p:spPr>
          <a:xfrm>
            <a:off x="219710" y="5926455"/>
            <a:ext cx="11270615" cy="337185"/>
          </a:xfrm>
          <a:prstGeom prst="rect">
            <a:avLst/>
          </a:prstGeom>
          <a:noFill/>
        </p:spPr>
        <p:txBody>
          <a:bodyPr wrap="square" rtlCol="0" anchor="t">
            <a:spAutoFit/>
          </a:bodyPr>
          <a:p>
            <a:r>
              <a:rPr lang="zh-CN" altLang="en-US" sz="1600" b="1">
                <a:solidFill>
                  <a:srgbClr val="FF0000"/>
                </a:solidFill>
              </a:rPr>
              <a:t>Conclusion: </a:t>
            </a:r>
            <a:r>
              <a:rPr lang="en-US" altLang="zh-CN" sz="1600" b="1">
                <a:solidFill>
                  <a:schemeClr val="tx1"/>
                </a:solidFill>
                <a:latin typeface="仿宋" panose="02010609060101010101" charset="-122"/>
                <a:ea typeface="仿宋" panose="02010609060101010101" charset="-122"/>
                <a:cs typeface="仿宋" panose="02010609060101010101" charset="-122"/>
              </a:rPr>
              <a:t> </a:t>
            </a:r>
            <a:r>
              <a:rPr lang="en-US" altLang="zh-CN" sz="1600">
                <a:solidFill>
                  <a:schemeClr val="tx1"/>
                </a:solidFill>
                <a:latin typeface="仿宋" panose="02010609060101010101" charset="-122"/>
                <a:ea typeface="仿宋" panose="02010609060101010101" charset="-122"/>
                <a:cs typeface="仿宋" panose="02010609060101010101" charset="-122"/>
              </a:rPr>
              <a:t>ULRE-Net </a:t>
            </a:r>
            <a:r>
              <a:rPr lang="zh-CN" altLang="en-US" sz="1600">
                <a:solidFill>
                  <a:schemeClr val="tx1"/>
                </a:solidFill>
                <a:latin typeface="仿宋" panose="02010609060101010101" charset="-122"/>
                <a:ea typeface="仿宋" panose="02010609060101010101" charset="-122"/>
                <a:cs typeface="仿宋" panose="02010609060101010101" charset="-122"/>
              </a:rPr>
              <a:t>在三种训练策略下都变现出了最高的准确率，使用数据迁移方法训练的模型都变现出了更好的结果</a:t>
            </a:r>
            <a:r>
              <a:rPr lang="zh-CN" altLang="en-US" sz="1600">
                <a:solidFill>
                  <a:schemeClr val="tx1"/>
                </a:solidFill>
              </a:rPr>
              <a:t>。</a:t>
            </a:r>
            <a:endParaRPr lang="zh-CN" altLang="en-US" sz="1600">
              <a:solidFill>
                <a:schemeClr val="tx1"/>
              </a:solidFill>
            </a:endParaRPr>
          </a:p>
        </p:txBody>
      </p:sp>
      <p:sp>
        <p:nvSpPr>
          <p:cNvPr id="3" name="灯片编号占位符 2"/>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7" name="图片 6"/>
          <p:cNvPicPr>
            <a:picLocks noChangeAspect="1"/>
          </p:cNvPicPr>
          <p:nvPr>
            <p:custDataLst>
              <p:tags r:id="rId2"/>
            </p:custDataLst>
          </p:nvPr>
        </p:nvPicPr>
        <p:blipFill>
          <a:blip r:embed="rId3"/>
          <a:stretch>
            <a:fillRect/>
          </a:stretch>
        </p:blipFill>
        <p:spPr>
          <a:xfrm>
            <a:off x="181610" y="1610360"/>
            <a:ext cx="9781540" cy="40805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884" y="404372"/>
            <a:ext cx="5108399" cy="618608"/>
          </a:xfrm>
        </p:spPr>
        <p:txBody>
          <a:bodyPr/>
          <a:lstStyle/>
          <a:p>
            <a:r>
              <a:rPr lang="en-US" altLang="zh-CN"/>
              <a:t>Experiments</a:t>
            </a:r>
            <a:endParaRPr lang="en-US" altLang="zh-CN"/>
          </a:p>
        </p:txBody>
      </p:sp>
      <p:sp>
        <p:nvSpPr>
          <p:cNvPr id="8" name="文本框 7"/>
          <p:cNvSpPr txBox="1"/>
          <p:nvPr>
            <p:custDataLst>
              <p:tags r:id="rId1"/>
            </p:custDataLst>
          </p:nvPr>
        </p:nvSpPr>
        <p:spPr>
          <a:xfrm>
            <a:off x="219710" y="1163955"/>
            <a:ext cx="11788140" cy="1101725"/>
          </a:xfrm>
          <a:prstGeom prst="rect">
            <a:avLst/>
          </a:prstGeom>
          <a:noFill/>
        </p:spPr>
        <p:txBody>
          <a:bodyPr wrap="square" rtlCol="0" anchor="t">
            <a:noAutofit/>
          </a:bodyPr>
          <a:p>
            <a:r>
              <a:rPr lang="en-US" altLang="zh-CN" b="1" dirty="0">
                <a:solidFill>
                  <a:srgbClr val="FF0000"/>
                </a:solidFill>
                <a:sym typeface="+mn-ea"/>
              </a:rPr>
              <a:t>VGG feature extract</a:t>
            </a:r>
            <a:r>
              <a:rPr lang="zh-CN" altLang="en-US" b="1" dirty="0">
                <a:solidFill>
                  <a:srgbClr val="FF0000"/>
                </a:solidFill>
                <a:sym typeface="+mn-ea"/>
              </a:rPr>
              <a:t>：</a:t>
            </a:r>
            <a:endParaRPr lang="en-US" altLang="zh-CN" b="1" dirty="0">
              <a:solidFill>
                <a:srgbClr val="FF0000"/>
              </a:solidFill>
              <a:sym typeface="+mn-ea"/>
            </a:endParaRPr>
          </a:p>
          <a:p>
            <a:r>
              <a:rPr lang="zh-CN" altLang="en-US" dirty="0">
                <a:solidFill>
                  <a:schemeClr val="tx1"/>
                </a:solidFill>
                <a:latin typeface="仿宋" panose="02010609060101010101" charset="-122"/>
                <a:ea typeface="仿宋" panose="02010609060101010101" charset="-122"/>
                <a:cs typeface="仿宋" panose="02010609060101010101" charset="-122"/>
                <a:sym typeface="+mn-ea"/>
              </a:rPr>
              <a:t>使用</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VGG</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进行特征提取，</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与原始图像相比，底部的ULRE增强图像识别出目标</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中</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更多有意义的特征，验证了所提出的ULRE增强方法在检测性能上进行了优化</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a:t>
            </a:r>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5" name="灯片编号占位符 4"/>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4" name="图片 3"/>
          <p:cNvPicPr>
            <a:picLocks noChangeAspect="1"/>
          </p:cNvPicPr>
          <p:nvPr>
            <p:custDataLst>
              <p:tags r:id="rId2"/>
            </p:custDataLst>
          </p:nvPr>
        </p:nvPicPr>
        <p:blipFill>
          <a:blip r:embed="rId3"/>
          <a:stretch>
            <a:fillRect/>
          </a:stretch>
        </p:blipFill>
        <p:spPr>
          <a:xfrm>
            <a:off x="378460" y="2362200"/>
            <a:ext cx="11029950" cy="33140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884" y="404372"/>
            <a:ext cx="5108399" cy="618608"/>
          </a:xfrm>
        </p:spPr>
        <p:txBody>
          <a:bodyPr/>
          <a:lstStyle/>
          <a:p>
            <a:r>
              <a:rPr lang="en-US" altLang="zh-CN"/>
              <a:t>Experiments</a:t>
            </a:r>
            <a:endParaRPr lang="en-US" altLang="zh-CN"/>
          </a:p>
        </p:txBody>
      </p:sp>
      <p:sp>
        <p:nvSpPr>
          <p:cNvPr id="8" name="文本框 7"/>
          <p:cNvSpPr txBox="1"/>
          <p:nvPr>
            <p:custDataLst>
              <p:tags r:id="rId1"/>
            </p:custDataLst>
          </p:nvPr>
        </p:nvSpPr>
        <p:spPr>
          <a:xfrm>
            <a:off x="219710" y="1163955"/>
            <a:ext cx="11788140" cy="1101725"/>
          </a:xfrm>
          <a:prstGeom prst="rect">
            <a:avLst/>
          </a:prstGeom>
          <a:noFill/>
        </p:spPr>
        <p:txBody>
          <a:bodyPr wrap="square" rtlCol="0" anchor="t">
            <a:noAutofit/>
          </a:bodyPr>
          <a:p>
            <a:r>
              <a:rPr lang="en-US" altLang="zh-CN" b="1" dirty="0">
                <a:solidFill>
                  <a:srgbClr val="FF0000"/>
                </a:solidFill>
                <a:sym typeface="+mn-ea"/>
              </a:rPr>
              <a:t>Ablation experiments of loss functions</a:t>
            </a:r>
            <a:endParaRPr lang="en-US" altLang="zh-CN" b="1" dirty="0">
              <a:solidFill>
                <a:srgbClr val="FF0000"/>
              </a:solidFill>
              <a:sym typeface="+mn-ea"/>
            </a:endParaRPr>
          </a:p>
        </p:txBody>
      </p:sp>
      <p:sp>
        <p:nvSpPr>
          <p:cNvPr id="19" name="文本框 18"/>
          <p:cNvSpPr txBox="1"/>
          <p:nvPr>
            <p:custDataLst>
              <p:tags r:id="rId2"/>
            </p:custDataLst>
          </p:nvPr>
        </p:nvSpPr>
        <p:spPr>
          <a:xfrm>
            <a:off x="251460" y="5623560"/>
            <a:ext cx="11112500" cy="337185"/>
          </a:xfrm>
          <a:prstGeom prst="rect">
            <a:avLst/>
          </a:prstGeom>
          <a:noFill/>
        </p:spPr>
        <p:txBody>
          <a:bodyPr wrap="square" rtlCol="0" anchor="t">
            <a:spAutoFit/>
          </a:bodyPr>
          <a:p>
            <a:r>
              <a:rPr lang="zh-CN" altLang="en-US" sz="1600" b="1">
                <a:solidFill>
                  <a:srgbClr val="FF0000"/>
                </a:solidFill>
                <a:latin typeface="仿宋" panose="02010609060101010101" charset="-122"/>
                <a:ea typeface="仿宋" panose="02010609060101010101" charset="-122"/>
                <a:cs typeface="仿宋" panose="02010609060101010101" charset="-122"/>
                <a:sym typeface="+mn-ea"/>
              </a:rPr>
              <a:t>Conclusion: </a:t>
            </a:r>
            <a:r>
              <a:rPr lang="zh-CN" sz="1600">
                <a:solidFill>
                  <a:schemeClr val="accent1"/>
                </a:solidFill>
                <a:latin typeface="仿宋" panose="02010609060101010101" charset="-122"/>
                <a:ea typeface="仿宋" panose="02010609060101010101" charset="-122"/>
                <a:cs typeface="仿宋" panose="02010609060101010101" charset="-122"/>
                <a:sym typeface="+mn-ea"/>
              </a:rPr>
              <a:t>信息损失函数都已各自的方式影响着图像增强的结果。</a:t>
            </a:r>
            <a:endParaRPr lang="zh-CN" sz="1600">
              <a:solidFill>
                <a:schemeClr val="accent1"/>
              </a:solidFill>
              <a:latin typeface="仿宋" panose="02010609060101010101" charset="-122"/>
              <a:ea typeface="仿宋" panose="02010609060101010101" charset="-122"/>
              <a:cs typeface="仿宋" panose="02010609060101010101" charset="-122"/>
              <a:sym typeface="+mn-ea"/>
            </a:endParaRPr>
          </a:p>
        </p:txBody>
      </p:sp>
      <p:sp>
        <p:nvSpPr>
          <p:cNvPr id="5" name="灯片编号占位符 4"/>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3" name="图片 2"/>
          <p:cNvPicPr>
            <a:picLocks noChangeAspect="1"/>
          </p:cNvPicPr>
          <p:nvPr>
            <p:custDataLst>
              <p:tags r:id="rId3"/>
            </p:custDataLst>
          </p:nvPr>
        </p:nvPicPr>
        <p:blipFill>
          <a:blip r:embed="rId4"/>
          <a:stretch>
            <a:fillRect/>
          </a:stretch>
        </p:blipFill>
        <p:spPr>
          <a:xfrm>
            <a:off x="181610" y="1456690"/>
            <a:ext cx="5247640" cy="39446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en-US" altLang="zh-CN"/>
          </a:p>
        </p:txBody>
      </p:sp>
      <p:sp>
        <p:nvSpPr>
          <p:cNvPr id="8" name="文本框 7"/>
          <p:cNvSpPr txBox="1"/>
          <p:nvPr>
            <p:custDataLst>
              <p:tags r:id="rId1"/>
            </p:custDataLst>
          </p:nvPr>
        </p:nvSpPr>
        <p:spPr>
          <a:xfrm>
            <a:off x="257810" y="1163955"/>
            <a:ext cx="11788140" cy="1101725"/>
          </a:xfrm>
          <a:prstGeom prst="rect">
            <a:avLst/>
          </a:prstGeom>
          <a:noFill/>
        </p:spPr>
        <p:txBody>
          <a:bodyPr wrap="square" rtlCol="0" anchor="t">
            <a:noAutofit/>
          </a:bodyPr>
          <a:p>
            <a:r>
              <a:rPr lang="en-US" altLang="zh-CN" b="1" dirty="0">
                <a:solidFill>
                  <a:srgbClr val="FF0000"/>
                </a:solidFill>
                <a:sym typeface="+mn-ea"/>
              </a:rPr>
              <a:t>Public dataset experiment </a:t>
            </a:r>
            <a:endParaRPr lang="en-US" altLang="zh-CN" b="1" dirty="0">
              <a:solidFill>
                <a:srgbClr val="FF0000"/>
              </a:solidFill>
              <a:sym typeface="+mn-ea"/>
            </a:endParaRPr>
          </a:p>
          <a:p>
            <a:endParaRPr>
              <a:sym typeface="+mn-ea"/>
            </a:endParaRPr>
          </a:p>
        </p:txBody>
      </p:sp>
      <p:sp>
        <p:nvSpPr>
          <p:cNvPr id="19" name="文本框 18"/>
          <p:cNvSpPr txBox="1"/>
          <p:nvPr>
            <p:custDataLst>
              <p:tags r:id="rId2"/>
            </p:custDataLst>
          </p:nvPr>
        </p:nvSpPr>
        <p:spPr>
          <a:xfrm>
            <a:off x="440690" y="5433060"/>
            <a:ext cx="6640195" cy="583565"/>
          </a:xfrm>
          <a:prstGeom prst="rect">
            <a:avLst/>
          </a:prstGeom>
          <a:noFill/>
        </p:spPr>
        <p:txBody>
          <a:bodyPr wrap="square" rtlCol="0" anchor="t">
            <a:spAutoFit/>
          </a:bodyPr>
          <a:p>
            <a:r>
              <a:rPr lang="zh-CN" altLang="en-US" sz="1600" b="1">
                <a:solidFill>
                  <a:srgbClr val="FF0000"/>
                </a:solidFill>
                <a:sym typeface="+mn-ea"/>
              </a:rPr>
              <a:t>Conclusion: </a:t>
            </a:r>
            <a:r>
              <a:rPr sz="1600">
                <a:solidFill>
                  <a:schemeClr val="accent1"/>
                </a:solidFill>
                <a:latin typeface="仿宋" panose="02010609060101010101" charset="-122"/>
                <a:ea typeface="仿宋" panose="02010609060101010101" charset="-122"/>
                <a:cs typeface="仿宋" panose="02010609060101010101" charset="-122"/>
                <a:sym typeface="+mn-ea"/>
              </a:rPr>
              <a:t>所提出的方法可以稳定地提高亮度和对比度，获得更清晰的梯度信息和更多的特征点。它在 MAV测试数据集上显示了良好的性能。</a:t>
            </a:r>
            <a:endParaRPr sz="1600">
              <a:solidFill>
                <a:schemeClr val="accent1"/>
              </a:solidFill>
              <a:latin typeface="仿宋" panose="02010609060101010101" charset="-122"/>
              <a:ea typeface="仿宋" panose="02010609060101010101" charset="-122"/>
              <a:cs typeface="仿宋" panose="02010609060101010101" charset="-122"/>
              <a:sym typeface="+mn-ea"/>
            </a:endParaRPr>
          </a:p>
        </p:txBody>
      </p:sp>
      <p:grpSp>
        <p:nvGrpSpPr>
          <p:cNvPr id="16" name="组合 15"/>
          <p:cNvGrpSpPr/>
          <p:nvPr/>
        </p:nvGrpSpPr>
        <p:grpSpPr>
          <a:xfrm>
            <a:off x="440690" y="1587500"/>
            <a:ext cx="11648440" cy="5240020"/>
            <a:chOff x="740" y="2428"/>
            <a:chExt cx="18344" cy="8252"/>
          </a:xfrm>
        </p:grpSpPr>
        <p:grpSp>
          <p:nvGrpSpPr>
            <p:cNvPr id="10" name="组合 9"/>
            <p:cNvGrpSpPr/>
            <p:nvPr/>
          </p:nvGrpSpPr>
          <p:grpSpPr>
            <a:xfrm>
              <a:off x="740" y="2428"/>
              <a:ext cx="17397" cy="5309"/>
              <a:chOff x="1144" y="3064"/>
              <a:chExt cx="17397" cy="5309"/>
            </a:xfrm>
          </p:grpSpPr>
          <p:pic>
            <p:nvPicPr>
              <p:cNvPr id="3" name="图片 2"/>
              <p:cNvPicPr>
                <a:picLocks noChangeAspect="1"/>
              </p:cNvPicPr>
              <p:nvPr/>
            </p:nvPicPr>
            <p:blipFill>
              <a:blip r:embed="rId3"/>
              <a:stretch>
                <a:fillRect/>
              </a:stretch>
            </p:blipFill>
            <p:spPr>
              <a:xfrm>
                <a:off x="1144" y="3064"/>
                <a:ext cx="9830" cy="51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2807" y="3064"/>
                <a:ext cx="5734" cy="4826"/>
              </a:xfrm>
              <a:prstGeom prst="rect">
                <a:avLst/>
              </a:prstGeom>
            </p:spPr>
          </p:pic>
          <p:sp>
            <p:nvSpPr>
              <p:cNvPr id="6" name="文本框 5"/>
              <p:cNvSpPr txBox="1"/>
              <p:nvPr/>
            </p:nvSpPr>
            <p:spPr>
              <a:xfrm>
                <a:off x="1275" y="7890"/>
                <a:ext cx="9987" cy="483"/>
              </a:xfrm>
              <a:prstGeom prst="rect">
                <a:avLst/>
              </a:prstGeom>
              <a:noFill/>
            </p:spPr>
            <p:txBody>
              <a:bodyPr wrap="square" rtlCol="0" anchor="t">
                <a:spAutoFit/>
              </a:bodyPr>
              <a:p>
                <a:pPr algn="ctr"/>
                <a:r>
                  <a:rPr lang="zh-CN" altLang="en-US" sz="1400">
                    <a:latin typeface="Times New Roman" panose="02020603050405020304" pitchFamily="18" charset="0"/>
                    <a:cs typeface="Times New Roman" panose="02020603050405020304" pitchFamily="18" charset="0"/>
                  </a:rPr>
                  <a:t>The gradient and feature point results of original, MSRCR, LIME and our method</a:t>
                </a:r>
                <a:endParaRPr lang="zh-CN" altLang="en-US" sz="1400">
                  <a:latin typeface="Times New Roman" panose="02020603050405020304" pitchFamily="18" charset="0"/>
                  <a:cs typeface="Times New Roman" panose="02020603050405020304" pitchFamily="18" charset="0"/>
                </a:endParaRPr>
              </a:p>
            </p:txBody>
          </p:sp>
          <p:sp>
            <p:nvSpPr>
              <p:cNvPr id="7" name="文本框 6"/>
              <p:cNvSpPr txBox="1"/>
              <p:nvPr/>
            </p:nvSpPr>
            <p:spPr>
              <a:xfrm>
                <a:off x="14546" y="7890"/>
                <a:ext cx="2255" cy="483"/>
              </a:xfrm>
              <a:prstGeom prst="rect">
                <a:avLst/>
              </a:prstGeom>
              <a:noFill/>
            </p:spPr>
            <p:txBody>
              <a:bodyPr wrap="square" rtlCol="0" anchor="t">
                <a:spAutoFit/>
              </a:bodyPr>
              <a:p>
                <a:r>
                  <a:rPr lang="zh-CN" altLang="en-US" sz="1400"/>
                  <a:t>3D pose graph</a:t>
                </a:r>
                <a:endParaRPr lang="zh-CN" altLang="en-US" sz="1400"/>
              </a:p>
            </p:txBody>
          </p:sp>
        </p:grpSp>
        <p:grpSp>
          <p:nvGrpSpPr>
            <p:cNvPr id="15" name="组合 14"/>
            <p:cNvGrpSpPr/>
            <p:nvPr/>
          </p:nvGrpSpPr>
          <p:grpSpPr>
            <a:xfrm>
              <a:off x="11455" y="7866"/>
              <a:ext cx="7629" cy="2814"/>
              <a:chOff x="11571" y="8153"/>
              <a:chExt cx="7629" cy="2814"/>
            </a:xfrm>
          </p:grpSpPr>
          <p:pic>
            <p:nvPicPr>
              <p:cNvPr id="11" name="图片 10"/>
              <p:cNvPicPr>
                <a:picLocks noChangeAspect="1"/>
              </p:cNvPicPr>
              <p:nvPr>
                <p:custDataLst>
                  <p:tags r:id="rId6"/>
                </p:custDataLst>
              </p:nvPr>
            </p:nvPicPr>
            <p:blipFill>
              <a:blip r:embed="rId7"/>
              <a:srcRect t="2523" r="664"/>
              <a:stretch>
                <a:fillRect/>
              </a:stretch>
            </p:blipFill>
            <p:spPr>
              <a:xfrm>
                <a:off x="11571" y="8153"/>
                <a:ext cx="7629" cy="2164"/>
              </a:xfrm>
              <a:prstGeom prst="rect">
                <a:avLst/>
              </a:prstGeom>
            </p:spPr>
          </p:pic>
          <p:sp>
            <p:nvSpPr>
              <p:cNvPr id="13" name="文本框 12"/>
              <p:cNvSpPr txBox="1"/>
              <p:nvPr/>
            </p:nvSpPr>
            <p:spPr>
              <a:xfrm>
                <a:off x="11686" y="10145"/>
                <a:ext cx="7398" cy="822"/>
              </a:xfrm>
              <a:prstGeom prst="rect">
                <a:avLst/>
              </a:prstGeom>
              <a:noFill/>
            </p:spPr>
            <p:txBody>
              <a:bodyPr wrap="square" rtlCol="0" anchor="t">
                <a:spAutoFit/>
              </a:bodyPr>
              <a:p>
                <a:pPr algn="ctr"/>
                <a:r>
                  <a:rPr lang="zh-CN" altLang="en-US" sz="1400"/>
                  <a:t>Performance comparison in the EuRoC MH</a:t>
                </a:r>
                <a:endParaRPr lang="zh-CN" altLang="en-US" sz="1400"/>
              </a:p>
              <a:p>
                <a:pPr algn="ctr"/>
                <a:r>
                  <a:rPr lang="zh-CN" altLang="en-US" sz="1400"/>
                  <a:t>datasets (Root mean square error in </a:t>
                </a:r>
                <a:r>
                  <a:rPr lang="en-US" altLang="zh-CN" sz="1400"/>
                  <a:t>meter</a:t>
                </a:r>
                <a:r>
                  <a:rPr lang="zh-CN" altLang="en-US" sz="1400"/>
                  <a:t>).</a:t>
                </a:r>
                <a:endParaRPr lang="zh-CN" altLang="en-US" sz="1400"/>
              </a:p>
            </p:txBody>
          </p:sp>
        </p:grpSp>
      </p:gr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81610" y="1717675"/>
            <a:ext cx="11788140" cy="1101725"/>
          </a:xfrm>
          <a:prstGeom prst="rect">
            <a:avLst/>
          </a:prstGeom>
          <a:noFill/>
        </p:spPr>
        <p:txBody>
          <a:bodyPr wrap="square" rtlCol="0" anchor="t">
            <a:noAutofit/>
          </a:bodyPr>
          <a:p>
            <a:pPr marL="342900" indent="-342900">
              <a:buAutoNum type="arabicPeriod"/>
            </a:pPr>
            <a:endParaRPr lang="zh-CN" altLang="en-US" sz="1600">
              <a:solidFill>
                <a:schemeClr val="accent1"/>
              </a:solidFill>
              <a:sym typeface="+mn-ea"/>
            </a:endParaRPr>
          </a:p>
        </p:txBody>
      </p:sp>
      <p:sp>
        <p:nvSpPr>
          <p:cNvPr id="14" name="矩形 13"/>
          <p:cNvSpPr/>
          <p:nvPr>
            <p:custDataLst>
              <p:tags r:id="rId2"/>
            </p:custDataLst>
          </p:nvPr>
        </p:nvSpPr>
        <p:spPr>
          <a:xfrm>
            <a:off x="256540" y="1749425"/>
            <a:ext cx="3633470" cy="460375"/>
          </a:xfrm>
          <a:prstGeom prst="rect">
            <a:avLst/>
          </a:prstGeom>
          <a:solidFill>
            <a:schemeClr val="accent1"/>
          </a:solidFill>
        </p:spPr>
        <p:txBody>
          <a:bodyPr wrap="square">
            <a:spAutoFit/>
          </a:bodyPr>
          <a:lstStyle/>
          <a:p>
            <a:pPr marL="0" lvl="1"/>
            <a:r>
              <a:rPr lang="en-US" altLang="zh-CN" sz="2400" b="1" dirty="0">
                <a:solidFill>
                  <a:schemeClr val="bg1"/>
                </a:solidFill>
                <a:latin typeface="微软雅黑" panose="020B0503020204020204" charset="-122"/>
                <a:ea typeface="微软雅黑" panose="020B0503020204020204" charset="-122"/>
                <a:cs typeface="Times New Roman" panose="02020603050405020304" pitchFamily="18" charset="0"/>
                <a:sym typeface="+mn-ea"/>
              </a:rPr>
              <a:t>Summary of research</a:t>
            </a:r>
            <a:endParaRPr lang="en-US" altLang="zh-CN" sz="2400" b="1" dirty="0">
              <a:solidFill>
                <a:schemeClr val="bg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15" name="文本框 14"/>
          <p:cNvSpPr txBox="1"/>
          <p:nvPr>
            <p:custDataLst>
              <p:tags r:id="rId3"/>
            </p:custDataLst>
          </p:nvPr>
        </p:nvSpPr>
        <p:spPr>
          <a:xfrm>
            <a:off x="228600" y="2386330"/>
            <a:ext cx="11254740" cy="645160"/>
          </a:xfrm>
          <a:prstGeom prst="rect">
            <a:avLst/>
          </a:prstGeom>
          <a:noFill/>
        </p:spPr>
        <p:txBody>
          <a:bodyPr wrap="square" rtlCol="0" anchor="t">
            <a:spAutoFit/>
          </a:bodyPr>
          <a:p>
            <a:r>
              <a:rPr lang="en-US" dirty="0">
                <a:latin typeface="仿宋" panose="02010609060101010101" charset="-122"/>
                <a:ea typeface="仿宋" panose="02010609060101010101" charset="-122"/>
                <a:cs typeface="仿宋" panose="02010609060101010101" charset="-122"/>
                <a:sym typeface="+mn-ea"/>
              </a:rPr>
              <a:t>受Retinex理论的启发，我们将反射图和噪声图作为深度学习的一致特征，然后估计反射图来指导照明的恢复。</a:t>
            </a:r>
            <a:r>
              <a:rPr lang="en-US" altLang="zh-CN" dirty="0">
                <a:latin typeface="仿宋" panose="02010609060101010101" charset="-122"/>
                <a:ea typeface="仿宋" panose="02010609060101010101" charset="-122"/>
                <a:cs typeface="仿宋" panose="02010609060101010101" charset="-122"/>
                <a:sym typeface="+mn-ea"/>
              </a:rPr>
              <a:t>ULRE-Net</a:t>
            </a:r>
            <a:r>
              <a:rPr lang="en-US" dirty="0">
                <a:latin typeface="仿宋" panose="02010609060101010101" charset="-122"/>
                <a:ea typeface="仿宋" panose="02010609060101010101" charset="-122"/>
                <a:cs typeface="仿宋" panose="02010609060101010101" charset="-122"/>
                <a:sym typeface="+mn-ea"/>
              </a:rPr>
              <a:t>使我们能够解决机器人在弱光条件下</a:t>
            </a:r>
            <a:r>
              <a:rPr lang="zh-CN" altLang="en-US" dirty="0">
                <a:latin typeface="仿宋" panose="02010609060101010101" charset="-122"/>
                <a:ea typeface="仿宋" panose="02010609060101010101" charset="-122"/>
                <a:cs typeface="仿宋" panose="02010609060101010101" charset="-122"/>
                <a:sym typeface="+mn-ea"/>
              </a:rPr>
              <a:t>检测和</a:t>
            </a:r>
            <a:r>
              <a:rPr lang="en-US" dirty="0">
                <a:latin typeface="仿宋" panose="02010609060101010101" charset="-122"/>
                <a:ea typeface="仿宋" panose="02010609060101010101" charset="-122"/>
                <a:cs typeface="仿宋" panose="02010609060101010101" charset="-122"/>
                <a:sym typeface="+mn-ea"/>
              </a:rPr>
              <a:t>定位的问题。</a:t>
            </a:r>
            <a:endParaRPr lang="en-US" dirty="0">
              <a:latin typeface="仿宋" panose="02010609060101010101" charset="-122"/>
              <a:ea typeface="仿宋" panose="02010609060101010101" charset="-122"/>
              <a:cs typeface="仿宋" panose="02010609060101010101" charset="-122"/>
              <a:sym typeface="+mn-ea"/>
            </a:endParaRPr>
          </a:p>
        </p:txBody>
      </p:sp>
      <p:grpSp>
        <p:nvGrpSpPr>
          <p:cNvPr id="16" name="组合 15"/>
          <p:cNvGrpSpPr/>
          <p:nvPr/>
        </p:nvGrpSpPr>
        <p:grpSpPr>
          <a:xfrm>
            <a:off x="71755" y="3638550"/>
            <a:ext cx="11677434" cy="1752600"/>
            <a:chOff x="215" y="6383"/>
            <a:chExt cx="18390" cy="2760"/>
          </a:xfrm>
        </p:grpSpPr>
        <p:sp>
          <p:nvSpPr>
            <p:cNvPr id="17" name="文本框 16"/>
            <p:cNvSpPr txBox="1"/>
            <p:nvPr>
              <p:custDataLst>
                <p:tags r:id="rId4"/>
              </p:custDataLst>
            </p:nvPr>
          </p:nvSpPr>
          <p:spPr>
            <a:xfrm>
              <a:off x="547" y="7077"/>
              <a:ext cx="5653" cy="2066"/>
            </a:xfrm>
            <a:prstGeom prst="rect">
              <a:avLst/>
            </a:prstGeom>
            <a:solidFill>
              <a:schemeClr val="accent1">
                <a:lumMod val="20000"/>
                <a:lumOff val="80000"/>
              </a:schemeClr>
            </a:solidFill>
            <a:ln>
              <a:solidFill>
                <a:schemeClr val="tx1"/>
              </a:solidFill>
            </a:ln>
          </p:spPr>
          <p:txBody>
            <a:bodyPr wrap="square">
              <a:noAutofit/>
            </a:bodyPr>
            <a:lstStyle/>
            <a:p>
              <a:pPr algn="just">
                <a:lnSpc>
                  <a:spcPct val="110000"/>
                </a:lnSpc>
              </a:pPr>
              <a:endParaRPr lang="en-US" altLang="zh-CN" sz="1600" dirty="0">
                <a:latin typeface="Times New Roman" panose="02020603050405020304" pitchFamily="18" charset="0"/>
                <a:cs typeface="Times New Roman" panose="02020603050405020304" pitchFamily="18" charset="0"/>
              </a:endParaRPr>
            </a:p>
            <a:p>
              <a:pPr algn="just">
                <a:lnSpc>
                  <a:spcPct val="110000"/>
                </a:lnSpc>
              </a:pPr>
              <a:r>
                <a:rPr lang="en-US" altLang="zh-CN" sz="1600" dirty="0">
                  <a:latin typeface="仿宋" panose="02010609060101010101" charset="-122"/>
                  <a:ea typeface="仿宋" panose="02010609060101010101" charset="-122"/>
                  <a:cs typeface="仿宋" panose="02010609060101010101" charset="-122"/>
                </a:rPr>
                <a:t>我们使用无监督</a:t>
              </a:r>
              <a:r>
                <a:rPr lang="zh-CN" altLang="en-US" sz="1600" dirty="0">
                  <a:latin typeface="仿宋" panose="02010609060101010101" charset="-122"/>
                  <a:ea typeface="仿宋" panose="02010609060101010101" charset="-122"/>
                  <a:cs typeface="仿宋" panose="02010609060101010101" charset="-122"/>
                </a:rPr>
                <a:t>学习的</a:t>
              </a:r>
              <a:r>
                <a:rPr lang="en-US" altLang="zh-CN" sz="1600" dirty="0">
                  <a:latin typeface="仿宋" panose="02010609060101010101" charset="-122"/>
                  <a:ea typeface="仿宋" panose="02010609060101010101" charset="-122"/>
                  <a:cs typeface="仿宋" panose="02010609060101010101" charset="-122"/>
                </a:rPr>
                <a:t>ULRE-Ne</a:t>
              </a:r>
              <a:r>
                <a:rPr lang="en-US" altLang="zh-CN" sz="1600" dirty="0">
                  <a:latin typeface="仿宋" panose="02010609060101010101" charset="-122"/>
                  <a:ea typeface="仿宋" panose="02010609060101010101" charset="-122"/>
                  <a:cs typeface="仿宋" panose="02010609060101010101" charset="-122"/>
                </a:rPr>
                <a:t>t来解决机器人</a:t>
              </a:r>
              <a:r>
                <a:rPr lang="en-US" sz="1600" dirty="0">
                  <a:latin typeface="仿宋" panose="02010609060101010101" charset="-122"/>
                  <a:ea typeface="仿宋" panose="02010609060101010101" charset="-122"/>
                  <a:cs typeface="仿宋" panose="02010609060101010101" charset="-122"/>
                  <a:sym typeface="+mn-ea"/>
                </a:rPr>
                <a:t>在弱光条件下</a:t>
              </a:r>
              <a:r>
                <a:rPr lang="zh-CN" altLang="en-US" sz="1600" dirty="0">
                  <a:latin typeface="仿宋" panose="02010609060101010101" charset="-122"/>
                  <a:ea typeface="仿宋" panose="02010609060101010101" charset="-122"/>
                  <a:cs typeface="仿宋" panose="02010609060101010101" charset="-122"/>
                  <a:sym typeface="+mn-ea"/>
                </a:rPr>
                <a:t>检测和</a:t>
              </a:r>
              <a:r>
                <a:rPr lang="en-US" sz="1600" dirty="0">
                  <a:latin typeface="仿宋" panose="02010609060101010101" charset="-122"/>
                  <a:ea typeface="仿宋" panose="02010609060101010101" charset="-122"/>
                  <a:cs typeface="仿宋" panose="02010609060101010101" charset="-122"/>
                  <a:sym typeface="+mn-ea"/>
                </a:rPr>
                <a:t>定位的问题。</a:t>
              </a:r>
              <a:endParaRPr lang="en-US" altLang="zh-CN" sz="1600" dirty="0">
                <a:latin typeface="仿宋" panose="02010609060101010101" charset="-122"/>
                <a:ea typeface="仿宋" panose="02010609060101010101" charset="-122"/>
                <a:cs typeface="仿宋" panose="02010609060101010101" charset="-122"/>
              </a:endParaRPr>
            </a:p>
          </p:txBody>
        </p:sp>
        <p:grpSp>
          <p:nvGrpSpPr>
            <p:cNvPr id="18" name="组合 17"/>
            <p:cNvGrpSpPr/>
            <p:nvPr/>
          </p:nvGrpSpPr>
          <p:grpSpPr>
            <a:xfrm>
              <a:off x="215" y="6383"/>
              <a:ext cx="18390" cy="2759"/>
              <a:chOff x="215" y="6383"/>
              <a:chExt cx="18390" cy="2759"/>
            </a:xfrm>
          </p:grpSpPr>
          <p:sp>
            <p:nvSpPr>
              <p:cNvPr id="19" name="文本框 18"/>
              <p:cNvSpPr txBox="1"/>
              <p:nvPr>
                <p:custDataLst>
                  <p:tags r:id="rId5"/>
                </p:custDataLst>
              </p:nvPr>
            </p:nvSpPr>
            <p:spPr>
              <a:xfrm>
                <a:off x="6540" y="7077"/>
                <a:ext cx="5653" cy="2065"/>
              </a:xfrm>
              <a:prstGeom prst="rect">
                <a:avLst/>
              </a:prstGeom>
              <a:solidFill>
                <a:schemeClr val="accent2">
                  <a:lumMod val="20000"/>
                  <a:lumOff val="80000"/>
                </a:schemeClr>
              </a:solidFill>
              <a:ln>
                <a:solidFill>
                  <a:schemeClr val="tx1"/>
                </a:solidFill>
              </a:ln>
            </p:spPr>
            <p:txBody>
              <a:bodyPr wrap="square">
                <a:noAutofit/>
              </a:bodyPr>
              <a:lstStyle/>
              <a:p>
                <a:pPr algn="just"/>
                <a:endParaRPr lang="en-US" altLang="zh-CN" sz="1600">
                  <a:latin typeface="仿宋" panose="02010609060101010101" charset="-122"/>
                  <a:ea typeface="仿宋" panose="02010609060101010101" charset="-122"/>
                  <a:cs typeface="仿宋" panose="02010609060101010101" charset="-122"/>
                </a:endParaRPr>
              </a:p>
              <a:p>
                <a:pPr algn="just"/>
                <a:r>
                  <a:rPr lang="en-US" altLang="zh-CN" sz="1600">
                    <a:latin typeface="仿宋" panose="02010609060101010101" charset="-122"/>
                    <a:ea typeface="仿宋" panose="02010609060101010101" charset="-122"/>
                    <a:cs typeface="仿宋" panose="02010609060101010101" charset="-122"/>
                  </a:rPr>
                  <a:t>我们在公共和现实世界的数据集中验证了我们的方法。</a:t>
                </a:r>
                <a:r>
                  <a:rPr lang="zh-CN" altLang="en-US" sz="1600">
                    <a:latin typeface="仿宋" panose="02010609060101010101" charset="-122"/>
                    <a:ea typeface="仿宋" panose="02010609060101010101" charset="-122"/>
                    <a:cs typeface="仿宋" panose="02010609060101010101" charset="-122"/>
                  </a:rPr>
                  <a:t>检测结果从原始的13.2</a:t>
                </a:r>
                <a:r>
                  <a:rPr lang="en-US" altLang="zh-CN" sz="1600">
                    <a:latin typeface="仿宋" panose="02010609060101010101" charset="-122"/>
                    <a:ea typeface="仿宋" panose="02010609060101010101" charset="-122"/>
                    <a:cs typeface="仿宋" panose="02010609060101010101" charset="-122"/>
                  </a:rPr>
                  <a:t>%</a:t>
                </a:r>
                <a:r>
                  <a:rPr lang="zh-CN" altLang="en-US" sz="1600">
                    <a:latin typeface="仿宋" panose="02010609060101010101" charset="-122"/>
                    <a:ea typeface="仿宋" panose="02010609060101010101" charset="-122"/>
                    <a:cs typeface="仿宋" panose="02010609060101010101" charset="-122"/>
                  </a:rPr>
                  <a:t>提高到</a:t>
                </a:r>
                <a:r>
                  <a:rPr lang="en-US" altLang="zh-CN" sz="1600">
                    <a:latin typeface="仿宋" panose="02010609060101010101" charset="-122"/>
                    <a:ea typeface="仿宋" panose="02010609060101010101" charset="-122"/>
                    <a:cs typeface="仿宋" panose="02010609060101010101" charset="-122"/>
                  </a:rPr>
                  <a:t>40.8</a:t>
                </a:r>
                <a:r>
                  <a:rPr lang="en-US" altLang="zh-CN" sz="1600">
                    <a:latin typeface="仿宋" panose="02010609060101010101" charset="-122"/>
                    <a:ea typeface="仿宋" panose="02010609060101010101" charset="-122"/>
                    <a:cs typeface="仿宋" panose="02010609060101010101" charset="-122"/>
                  </a:rPr>
                  <a:t>%。</a:t>
                </a:r>
                <a:endParaRPr lang="en-US" altLang="zh-CN" sz="1600">
                  <a:latin typeface="仿宋" panose="02010609060101010101" charset="-122"/>
                  <a:ea typeface="仿宋" panose="02010609060101010101" charset="-122"/>
                  <a:cs typeface="仿宋" panose="02010609060101010101" charset="-122"/>
                </a:endParaRPr>
              </a:p>
            </p:txBody>
          </p:sp>
          <p:sp>
            <p:nvSpPr>
              <p:cNvPr id="20" name="文本框 19"/>
              <p:cNvSpPr txBox="1"/>
              <p:nvPr>
                <p:custDataLst>
                  <p:tags r:id="rId6"/>
                </p:custDataLst>
              </p:nvPr>
            </p:nvSpPr>
            <p:spPr>
              <a:xfrm>
                <a:off x="12533" y="7077"/>
                <a:ext cx="6072" cy="2018"/>
              </a:xfrm>
              <a:prstGeom prst="rect">
                <a:avLst/>
              </a:prstGeom>
              <a:solidFill>
                <a:schemeClr val="accent6">
                  <a:lumMod val="20000"/>
                  <a:lumOff val="80000"/>
                </a:schemeClr>
              </a:solidFill>
              <a:ln>
                <a:solidFill>
                  <a:schemeClr val="tx1"/>
                </a:solidFill>
              </a:ln>
            </p:spPr>
            <p:txBody>
              <a:bodyPr wrap="square">
                <a:noAutofit/>
              </a:bodyPr>
              <a:lstStyle/>
              <a:p>
                <a:pPr algn="ctr"/>
                <a:endParaRPr lang="en-US" altLang="zh-CN" sz="1600">
                  <a:latin typeface="仿宋" panose="02010609060101010101" charset="-122"/>
                  <a:ea typeface="仿宋" panose="02010609060101010101" charset="-122"/>
                  <a:cs typeface="仿宋" panose="02010609060101010101" charset="-122"/>
                </a:endParaRPr>
              </a:p>
              <a:p>
                <a:pPr algn="l"/>
                <a:r>
                  <a:rPr lang="en-US" altLang="zh-CN" sz="1600">
                    <a:latin typeface="仿宋" panose="02010609060101010101" charset="-122"/>
                    <a:ea typeface="仿宋" panose="02010609060101010101" charset="-122"/>
                    <a:cs typeface="仿宋" panose="02010609060101010101" charset="-122"/>
                  </a:rPr>
                  <a:t>我们的方法可以实时运行(37 fps)，适合在低光环境中部署机器人。</a:t>
                </a:r>
                <a:endParaRPr lang="en-US" altLang="zh-CN" sz="1600">
                  <a:latin typeface="仿宋" panose="02010609060101010101" charset="-122"/>
                  <a:ea typeface="仿宋" panose="02010609060101010101" charset="-122"/>
                  <a:cs typeface="仿宋" panose="02010609060101010101" charset="-122"/>
                </a:endParaRPr>
              </a:p>
            </p:txBody>
          </p:sp>
          <p:sp>
            <p:nvSpPr>
              <p:cNvPr id="21" name="文本框 20"/>
              <p:cNvSpPr txBox="1"/>
              <p:nvPr>
                <p:custDataLst>
                  <p:tags r:id="rId7"/>
                </p:custDataLst>
              </p:nvPr>
            </p:nvSpPr>
            <p:spPr>
              <a:xfrm>
                <a:off x="215" y="6383"/>
                <a:ext cx="6139" cy="531"/>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Unsupervised enhancement method</a:t>
                </a:r>
                <a:endParaRPr lang="zh-CN" altLang="en-US" sz="1600" b="1" dirty="0">
                  <a:latin typeface="Times New Roman" panose="02020603050405020304" pitchFamily="18" charset="0"/>
                  <a:cs typeface="Times New Roman" panose="02020603050405020304" pitchFamily="18" charset="0"/>
                </a:endParaRPr>
              </a:p>
            </p:txBody>
          </p:sp>
          <p:sp>
            <p:nvSpPr>
              <p:cNvPr id="22" name="文本框 21"/>
              <p:cNvSpPr txBox="1"/>
              <p:nvPr>
                <p:custDataLst>
                  <p:tags r:id="rId8"/>
                </p:custDataLst>
              </p:nvPr>
            </p:nvSpPr>
            <p:spPr>
              <a:xfrm>
                <a:off x="7096" y="6383"/>
                <a:ext cx="4541" cy="531"/>
              </a:xfrm>
              <a:prstGeom prst="rect">
                <a:avLst/>
              </a:prstGeom>
              <a:noFill/>
            </p:spPr>
            <p:txBody>
              <a:bodyPr wrap="square" rtlCol="0">
                <a:spAutoFit/>
              </a:bodyPr>
              <a:p>
                <a:pPr algn="ctr"/>
                <a:r>
                  <a:rPr lang="en-US" altLang="zh-CN" sz="1600" b="1" dirty="0">
                    <a:latin typeface="Times New Roman" panose="02020603050405020304" pitchFamily="18" charset="0"/>
                    <a:cs typeface="Times New Roman" panose="02020603050405020304" pitchFamily="18" charset="0"/>
                  </a:rPr>
                  <a:t>Better performance</a:t>
                </a:r>
                <a:endParaRPr lang="en-US" altLang="zh-CN" sz="1600" b="1" dirty="0">
                  <a:latin typeface="Times New Roman" panose="02020603050405020304" pitchFamily="18" charset="0"/>
                  <a:cs typeface="Times New Roman" panose="02020603050405020304" pitchFamily="18" charset="0"/>
                </a:endParaRPr>
              </a:p>
            </p:txBody>
          </p:sp>
          <p:sp>
            <p:nvSpPr>
              <p:cNvPr id="23" name="文本框 22"/>
              <p:cNvSpPr txBox="1"/>
              <p:nvPr>
                <p:custDataLst>
                  <p:tags r:id="rId9"/>
                </p:custDataLst>
              </p:nvPr>
            </p:nvSpPr>
            <p:spPr>
              <a:xfrm>
                <a:off x="13879" y="6383"/>
                <a:ext cx="2960" cy="531"/>
              </a:xfrm>
              <a:prstGeom prst="rect">
                <a:avLst/>
              </a:prstGeom>
              <a:noFill/>
            </p:spPr>
            <p:txBody>
              <a:bodyPr wrap="square" rtlCol="0">
                <a:spAutoFit/>
              </a:bodyPr>
              <a:p>
                <a:pPr algn="ctr"/>
                <a:r>
                  <a:rPr lang="en-US" sz="1600" b="1" dirty="0">
                    <a:latin typeface="Times New Roman" panose="02020603050405020304" pitchFamily="18" charset="0"/>
                    <a:cs typeface="Times New Roman" panose="02020603050405020304" pitchFamily="18" charset="0"/>
                  </a:rPr>
                  <a:t>Higher speed</a:t>
                </a:r>
                <a:endParaRPr lang="en-US" sz="1600" b="1" dirty="0">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082165" y="3028950"/>
            <a:ext cx="7821930" cy="583565"/>
          </a:xfrm>
          <a:prstGeom prst="rect">
            <a:avLst/>
          </a:prstGeom>
          <a:noFill/>
        </p:spPr>
        <p:txBody>
          <a:bodyPr wrap="square" rtlCol="0" anchor="t">
            <a:spAutoFit/>
          </a:bodyPr>
          <a:p>
            <a:pPr algn="ctr"/>
            <a:r>
              <a:rPr lang="en-US" sz="3200" dirty="0">
                <a:solidFill>
                  <a:schemeClr val="bg1"/>
                </a:solidFill>
                <a:sym typeface="+mn-ea"/>
              </a:rPr>
              <a:t>Q and A</a:t>
            </a:r>
            <a:endParaRPr lang="en-US" sz="3200">
              <a:solidFill>
                <a:schemeClr val="bg1"/>
              </a:solidFill>
            </a:endParaRPr>
          </a:p>
        </p:txBody>
      </p:sp>
      <p:sp>
        <p:nvSpPr>
          <p:cNvPr id="3" name="灯片编号占位符 2"/>
          <p:cNvSpPr>
            <a:spLocks noGrp="1"/>
          </p:cNvSpPr>
          <p:nvPr>
            <p:ph type="sldNum" sz="quarter" idx="12"/>
          </p:nvPr>
        </p:nvSpPr>
        <p:spPr/>
        <p:txBody>
          <a:bodyPr/>
          <a:p>
            <a:fld id="{8E9EF119-18DB-4BBC-BA3A-75C77708FDB9}" type="slidenum">
              <a:rPr lang="zh-CN" altLang="en-US" smtClean="0"/>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I</a:t>
            </a:r>
            <a:r>
              <a:rPr lang="en-US" altLang="zh-CN" dirty="0">
                <a:solidFill>
                  <a:schemeClr val="tx1"/>
                </a:solidFill>
                <a:sym typeface="+mn-ea"/>
              </a:rPr>
              <a:t>ntroduction</a:t>
            </a:r>
            <a:endParaRPr lang="en-US" altLang="zh-CN" dirty="0">
              <a:solidFill>
                <a:schemeClr val="tx1"/>
              </a:solidFill>
              <a:sym typeface="+mn-ea"/>
            </a:endParaRPr>
          </a:p>
        </p:txBody>
      </p:sp>
      <p:sp>
        <p:nvSpPr>
          <p:cNvPr id="3" name="文本框 2"/>
          <p:cNvSpPr txBox="1"/>
          <p:nvPr/>
        </p:nvSpPr>
        <p:spPr>
          <a:xfrm>
            <a:off x="257810" y="1163955"/>
            <a:ext cx="11788140" cy="1101725"/>
          </a:xfrm>
          <a:prstGeom prst="rect">
            <a:avLst/>
          </a:prstGeom>
          <a:noFill/>
        </p:spPr>
        <p:txBody>
          <a:bodyPr wrap="square" rtlCol="0" anchor="t">
            <a:noAutofit/>
          </a:bodyPr>
          <a:p>
            <a:endParaRPr lang="en-US" altLang="zh-CN" b="1" dirty="0">
              <a:solidFill>
                <a:srgbClr val="FF0000"/>
              </a:solidFill>
              <a:sym typeface="+mn-ea"/>
            </a:endParaRPr>
          </a:p>
        </p:txBody>
      </p:sp>
      <p:sp>
        <p:nvSpPr>
          <p:cNvPr id="6" name="灯片编号占位符 5"/>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4" name="Picture 2" descr="Efficiency eludes the construction industry | The Economi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6252" y="3759525"/>
            <a:ext cx="2023248" cy="2459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61"/>
          <p:cNvPicPr>
            <a:picLocks noChangeAspect="1"/>
          </p:cNvPicPr>
          <p:nvPr/>
        </p:nvPicPr>
        <p:blipFill rotWithShape="1">
          <a:blip r:embed="rId2"/>
          <a:srcRect l="5253"/>
          <a:stretch>
            <a:fillRect/>
          </a:stretch>
        </p:blipFill>
        <p:spPr>
          <a:xfrm>
            <a:off x="7257404" y="3759525"/>
            <a:ext cx="3423864" cy="2459322"/>
          </a:xfrm>
          <a:prstGeom prst="rect">
            <a:avLst/>
          </a:prstGeom>
          <a:ln>
            <a:solidFill>
              <a:schemeClr val="tx1"/>
            </a:solidFill>
          </a:ln>
        </p:spPr>
      </p:pic>
      <p:pic>
        <p:nvPicPr>
          <p:cNvPr id="7" name="Picture 4" descr="Ageing Hong Kong risks loss of competitive edge if it does not transform |  South China Morning Post"/>
          <p:cNvPicPr>
            <a:picLocks noChangeAspect="1" noChangeArrowheads="1"/>
          </p:cNvPicPr>
          <p:nvPr/>
        </p:nvPicPr>
        <p:blipFill rotWithShape="1">
          <a:blip r:embed="rId3">
            <a:extLst>
              <a:ext uri="{28A0092B-C50C-407E-A947-70E740481C1C}">
                <a14:useLocalDpi xmlns:a14="http://schemas.microsoft.com/office/drawing/2010/main" val="0"/>
              </a:ext>
            </a:extLst>
          </a:blip>
          <a:srcRect l="-1" r="431" b="12746"/>
          <a:stretch>
            <a:fillRect/>
          </a:stretch>
        </p:blipFill>
        <p:spPr bwMode="auto">
          <a:xfrm>
            <a:off x="3413934" y="3759525"/>
            <a:ext cx="3674237" cy="2459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65"/>
          <p:cNvSpPr txBox="1"/>
          <p:nvPr/>
        </p:nvSpPr>
        <p:spPr>
          <a:xfrm>
            <a:off x="761998" y="6273149"/>
            <a:ext cx="2884219" cy="306705"/>
          </a:xfrm>
          <a:prstGeom prst="rect">
            <a:avLst/>
          </a:prstGeom>
          <a:noFill/>
        </p:spPr>
        <p:txBody>
          <a:bodyPr wrap="square">
            <a:spAutoFit/>
          </a:bodyPr>
          <a:p>
            <a:pPr algn="ctr"/>
            <a:r>
              <a:rPr lang="en-US" altLang="zh-TW" sz="1400" b="1" dirty="0">
                <a:ea typeface="PMingLiU" charset="-120"/>
              </a:rPr>
              <a:t>Low productivity</a:t>
            </a:r>
            <a:endParaRPr lang="en-US" altLang="zh-TW" sz="1400" b="1" dirty="0">
              <a:ea typeface="PMingLiU" charset="-120"/>
            </a:endParaRPr>
          </a:p>
        </p:txBody>
      </p:sp>
      <p:sp>
        <p:nvSpPr>
          <p:cNvPr id="9" name="TextBox 66"/>
          <p:cNvSpPr txBox="1"/>
          <p:nvPr/>
        </p:nvSpPr>
        <p:spPr>
          <a:xfrm>
            <a:off x="3897390" y="6273149"/>
            <a:ext cx="2884219" cy="306705"/>
          </a:xfrm>
          <a:prstGeom prst="rect">
            <a:avLst/>
          </a:prstGeom>
          <a:noFill/>
        </p:spPr>
        <p:txBody>
          <a:bodyPr wrap="square">
            <a:spAutoFit/>
          </a:bodyPr>
          <a:p>
            <a:pPr algn="ctr"/>
            <a:r>
              <a:rPr lang="en-US" altLang="zh-TW" sz="1400" b="1" dirty="0">
                <a:ea typeface="PMingLiU" charset="-120"/>
              </a:rPr>
              <a:t>Aging workforce</a:t>
            </a:r>
            <a:endParaRPr lang="en-US" altLang="zh-TW" sz="1400" b="1" dirty="0">
              <a:ea typeface="PMingLiU" charset="-120"/>
            </a:endParaRPr>
          </a:p>
        </p:txBody>
      </p:sp>
      <p:sp>
        <p:nvSpPr>
          <p:cNvPr id="10" name="TextBox 67"/>
          <p:cNvSpPr txBox="1"/>
          <p:nvPr/>
        </p:nvSpPr>
        <p:spPr>
          <a:xfrm>
            <a:off x="7527226" y="6273149"/>
            <a:ext cx="2884219" cy="306705"/>
          </a:xfrm>
          <a:prstGeom prst="rect">
            <a:avLst/>
          </a:prstGeom>
          <a:noFill/>
        </p:spPr>
        <p:txBody>
          <a:bodyPr wrap="square">
            <a:spAutoFit/>
          </a:bodyPr>
          <a:p>
            <a:pPr algn="ctr"/>
            <a:r>
              <a:rPr lang="en-US" sz="1400" b="1" dirty="0">
                <a:ea typeface="PMingLiU" charset="-120"/>
              </a:rPr>
              <a:t>Increasing market size</a:t>
            </a:r>
            <a:endParaRPr lang="en-US" sz="1400" b="1" dirty="0">
              <a:ea typeface="PMingLiU" charset="-120"/>
            </a:endParaRPr>
          </a:p>
        </p:txBody>
      </p:sp>
      <p:sp>
        <p:nvSpPr>
          <p:cNvPr id="11" name="矩形 17"/>
          <p:cNvSpPr/>
          <p:nvPr/>
        </p:nvSpPr>
        <p:spPr>
          <a:xfrm>
            <a:off x="952200" y="1328714"/>
            <a:ext cx="5405179" cy="307777"/>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p>
            <a:r>
              <a:rPr lang="en-US" b="1" kern="1200" dirty="0">
                <a:ln>
                  <a:solidFill>
                    <a:prstClr val="black">
                      <a:lumMod val="75000"/>
                      <a:lumOff val="25000"/>
                      <a:alpha val="10000"/>
                    </a:prstClr>
                  </a:solidFill>
                </a:ln>
                <a:solidFill>
                  <a:srgbClr val="FF0000"/>
                </a:solidFill>
                <a:latin typeface="+mj-lt"/>
                <a:cs typeface="Times New Roman" panose="02020603050405020304" pitchFamily="18" charset="0"/>
              </a:rPr>
              <a:t>B</a:t>
            </a:r>
            <a:r>
              <a:rPr lang="en-US" b="1" kern="1200" dirty="0">
                <a:ln>
                  <a:solidFill>
                    <a:prstClr val="black">
                      <a:lumMod val="75000"/>
                      <a:lumOff val="25000"/>
                      <a:alpha val="10000"/>
                    </a:prstClr>
                  </a:solidFill>
                </a:ln>
                <a:solidFill>
                  <a:srgbClr val="FF0000"/>
                </a:solidFill>
                <a:latin typeface="+mj-lt"/>
                <a:cs typeface="Times New Roman" panose="02020603050405020304" pitchFamily="18" charset="0"/>
              </a:rPr>
              <a:t>ackground</a:t>
            </a:r>
            <a:endParaRPr lang="en-US" b="1" kern="1200" dirty="0">
              <a:ln>
                <a:solidFill>
                  <a:prstClr val="black">
                    <a:lumMod val="75000"/>
                    <a:lumOff val="25000"/>
                    <a:alpha val="10000"/>
                  </a:prstClr>
                </a:solidFill>
              </a:ln>
              <a:solidFill>
                <a:srgbClr val="FF0000"/>
              </a:solidFill>
              <a:latin typeface="+mj-lt"/>
              <a:cs typeface="Times New Roman" panose="02020603050405020304" pitchFamily="18" charset="0"/>
            </a:endParaRPr>
          </a:p>
        </p:txBody>
      </p:sp>
      <p:sp>
        <p:nvSpPr>
          <p:cNvPr id="13" name="TextBox 50"/>
          <p:cNvSpPr txBox="1"/>
          <p:nvPr/>
        </p:nvSpPr>
        <p:spPr>
          <a:xfrm>
            <a:off x="877570" y="1824990"/>
            <a:ext cx="10078720" cy="998855"/>
          </a:xfrm>
          <a:prstGeom prst="rect">
            <a:avLst/>
          </a:prstGeom>
          <a:noFill/>
        </p:spPr>
        <p:txBody>
          <a:bodyPr wrap="square">
            <a:spAutoFit/>
          </a:bodyPr>
          <a:p>
            <a:pPr marL="182880" indent="0">
              <a:spcAft>
                <a:spcPts val="600"/>
              </a:spcAft>
              <a:buFont typeface="Wingdings" panose="05000000000000000000" charset="0"/>
              <a:buNone/>
            </a:pPr>
            <a:r>
              <a:rPr lang="en-US" dirty="0">
                <a:latin typeface="仿宋" panose="02010609060101010101" charset="-122"/>
                <a:ea typeface="仿宋" panose="02010609060101010101" charset="-122"/>
                <a:cs typeface="仿宋" panose="02010609060101010101" charset="-122"/>
              </a:rPr>
              <a:t>物体检测作为</a:t>
            </a:r>
            <a:r>
              <a:rPr lang="en-US" dirty="0">
                <a:latin typeface="仿宋" panose="02010609060101010101" charset="-122"/>
                <a:ea typeface="仿宋" panose="02010609060101010101" charset="-122"/>
                <a:cs typeface="仿宋" panose="02010609060101010101" charset="-122"/>
                <a:sym typeface="+mn-ea"/>
              </a:rPr>
              <a:t>机器人</a:t>
            </a:r>
            <a:r>
              <a:rPr lang="zh-CN" altLang="en-US" dirty="0">
                <a:latin typeface="仿宋" panose="02010609060101010101" charset="-122"/>
                <a:ea typeface="仿宋" panose="02010609060101010101" charset="-122"/>
                <a:cs typeface="仿宋" panose="02010609060101010101" charset="-122"/>
                <a:sym typeface="+mn-ea"/>
              </a:rPr>
              <a:t>的</a:t>
            </a:r>
            <a:r>
              <a:rPr lang="en-US" dirty="0">
                <a:latin typeface="仿宋" panose="02010609060101010101" charset="-122"/>
                <a:ea typeface="仿宋" panose="02010609060101010101" charset="-122"/>
                <a:cs typeface="仿宋" panose="02010609060101010101" charset="-122"/>
              </a:rPr>
              <a:t>基本视觉任务，广泛服务于</a:t>
            </a:r>
            <a:r>
              <a:rPr lang="zh-CN" altLang="en-US" dirty="0">
                <a:latin typeface="仿宋" panose="02010609060101010101" charset="-122"/>
                <a:ea typeface="仿宋" panose="02010609060101010101" charset="-122"/>
                <a:cs typeface="仿宋" panose="02010609060101010101" charset="-122"/>
              </a:rPr>
              <a:t>机器人的定位</a:t>
            </a:r>
            <a:r>
              <a:rPr lang="en-US" dirty="0">
                <a:latin typeface="仿宋" panose="02010609060101010101" charset="-122"/>
                <a:ea typeface="仿宋" panose="02010609060101010101" charset="-122"/>
                <a:cs typeface="仿宋" panose="02010609060101010101" charset="-122"/>
              </a:rPr>
              <a:t>(SLAM)，自动驾驶和安全监控</a:t>
            </a:r>
            <a:r>
              <a:rPr lang="zh-CN" altLang="en-US" dirty="0">
                <a:latin typeface="仿宋" panose="02010609060101010101" charset="-122"/>
                <a:ea typeface="仿宋" panose="02010609060101010101" charset="-122"/>
                <a:cs typeface="仿宋" panose="02010609060101010101" charset="-122"/>
              </a:rPr>
              <a:t>。</a:t>
            </a:r>
            <a:endParaRPr lang="en-US" dirty="0">
              <a:latin typeface="仿宋" panose="02010609060101010101" charset="-122"/>
              <a:ea typeface="仿宋" panose="02010609060101010101" charset="-122"/>
              <a:cs typeface="仿宋" panose="02010609060101010101" charset="-122"/>
            </a:endParaRPr>
          </a:p>
          <a:p>
            <a:pPr marL="182880" indent="0">
              <a:spcAft>
                <a:spcPts val="600"/>
              </a:spcAft>
              <a:buFont typeface="Wingdings" panose="05000000000000000000" charset="0"/>
              <a:buNone/>
            </a:pPr>
            <a:r>
              <a:rPr lang="en-US" dirty="0">
                <a:latin typeface="仿宋" panose="02010609060101010101" charset="-122"/>
                <a:ea typeface="仿宋" panose="02010609060101010101" charset="-122"/>
                <a:cs typeface="仿宋" panose="02010609060101010101" charset="-122"/>
              </a:rPr>
              <a:t>虽然深度学习技术</a:t>
            </a:r>
            <a:r>
              <a:rPr lang="zh-CN" altLang="en-US" dirty="0">
                <a:latin typeface="仿宋" panose="02010609060101010101" charset="-122"/>
                <a:ea typeface="仿宋" panose="02010609060101010101" charset="-122"/>
                <a:cs typeface="仿宋" panose="02010609060101010101" charset="-122"/>
              </a:rPr>
              <a:t>引起了识别定位等任务</a:t>
            </a:r>
            <a:r>
              <a:rPr lang="en-US" dirty="0">
                <a:latin typeface="仿宋" panose="02010609060101010101" charset="-122"/>
                <a:ea typeface="仿宋" panose="02010609060101010101" charset="-122"/>
                <a:cs typeface="仿宋" panose="02010609060101010101" charset="-122"/>
              </a:rPr>
              <a:t>突破性进展，</a:t>
            </a:r>
            <a:r>
              <a:rPr lang="zh-CN" altLang="en-US" dirty="0">
                <a:latin typeface="仿宋" panose="02010609060101010101" charset="-122"/>
                <a:ea typeface="仿宋" panose="02010609060101010101" charset="-122"/>
                <a:cs typeface="仿宋" panose="02010609060101010101" charset="-122"/>
              </a:rPr>
              <a:t>计算机视觉技术</a:t>
            </a:r>
            <a:r>
              <a:rPr lang="en-US" dirty="0">
                <a:latin typeface="仿宋" panose="02010609060101010101" charset="-122"/>
                <a:ea typeface="仿宋" panose="02010609060101010101" charset="-122"/>
                <a:cs typeface="仿宋" panose="02010609060101010101" charset="-122"/>
              </a:rPr>
              <a:t>在恶劣的光照条件下</a:t>
            </a:r>
            <a:r>
              <a:rPr lang="zh-CN" altLang="en-US" dirty="0">
                <a:latin typeface="仿宋" panose="02010609060101010101" charset="-122"/>
                <a:ea typeface="仿宋" panose="02010609060101010101" charset="-122"/>
                <a:cs typeface="仿宋" panose="02010609060101010101" charset="-122"/>
              </a:rPr>
              <a:t>仍然不能发挥其全部的性能</a:t>
            </a:r>
            <a:r>
              <a:rPr lang="en-US" dirty="0">
                <a:latin typeface="仿宋" panose="02010609060101010101" charset="-122"/>
                <a:ea typeface="仿宋" panose="02010609060101010101" charset="-122"/>
                <a:cs typeface="仿宋" panose="02010609060101010101" charset="-122"/>
              </a:rPr>
              <a:t>。</a:t>
            </a:r>
            <a:endParaRPr lang="en-US" dirty="0">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Introduction</a:t>
            </a:r>
            <a:endParaRPr lang="en-US" altLang="zh-CN" dirty="0">
              <a:solidFill>
                <a:schemeClr val="tx1"/>
              </a:solidFill>
              <a:latin typeface="Times New Roman" panose="02020603050405020304" pitchFamily="18" charset="0"/>
              <a:cs typeface="Times New Roman" panose="02020603050405020304" pitchFamily="18" charset="0"/>
              <a:sym typeface="+mn-ea"/>
            </a:endParaRPr>
          </a:p>
        </p:txBody>
      </p:sp>
      <p:sp>
        <p:nvSpPr>
          <p:cNvPr id="35" name="TextBox 34"/>
          <p:cNvSpPr txBox="1"/>
          <p:nvPr/>
        </p:nvSpPr>
        <p:spPr>
          <a:xfrm>
            <a:off x="5328285" y="2001520"/>
            <a:ext cx="5685790" cy="1830705"/>
          </a:xfrm>
          <a:prstGeom prst="rect">
            <a:avLst/>
          </a:prstGeom>
          <a:noFill/>
        </p:spPr>
        <p:txBody>
          <a:bodyPr wrap="square">
            <a:noAutofit/>
          </a:bodyPr>
          <a:p>
            <a:endParaRPr lang="en-US" altLang="zh-CN"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6" name="TextBox 35"/>
          <p:cNvSpPr txBox="1"/>
          <p:nvPr/>
        </p:nvSpPr>
        <p:spPr>
          <a:xfrm>
            <a:off x="5328285" y="2866390"/>
            <a:ext cx="4288790" cy="1365885"/>
          </a:xfrm>
          <a:prstGeom prst="rect">
            <a:avLst/>
          </a:prstGeom>
          <a:noFill/>
        </p:spPr>
        <p:txBody>
          <a:bodyPr wrap="square">
            <a:noAutofit/>
          </a:bodyPr>
          <a:p>
            <a:endParaRPr lang="en-US" altLang="zh-CN"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4" name="Rectangle 43"/>
          <p:cNvSpPr/>
          <p:nvPr>
            <p:custDataLst>
              <p:tags r:id="rId1"/>
            </p:custDataLst>
          </p:nvPr>
        </p:nvSpPr>
        <p:spPr>
          <a:xfrm>
            <a:off x="5984875" y="1766570"/>
            <a:ext cx="5029200" cy="3422015"/>
          </a:xfrm>
          <a:prstGeom prst="rect">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TextBox 44"/>
          <p:cNvSpPr txBox="1"/>
          <p:nvPr>
            <p:custDataLst>
              <p:tags r:id="rId2"/>
            </p:custDataLst>
          </p:nvPr>
        </p:nvSpPr>
        <p:spPr>
          <a:xfrm>
            <a:off x="6111875" y="1842770"/>
            <a:ext cx="1271270" cy="368300"/>
          </a:xfrm>
          <a:prstGeom prst="rect">
            <a:avLst/>
          </a:prstGeom>
          <a:solidFill>
            <a:schemeClr val="bg1"/>
          </a:solidFill>
          <a:ln>
            <a:noFill/>
          </a:ln>
        </p:spPr>
        <p:txBody>
          <a:bodyPr wrap="square">
            <a:spAutoFit/>
          </a:bodyPr>
          <a:p>
            <a:pPr>
              <a:spcBef>
                <a:spcPct val="0"/>
              </a:spcBef>
            </a:pPr>
            <a:r>
              <a:rPr lang="en-US" b="1" dirty="0">
                <a:ln>
                  <a:solidFill>
                    <a:prstClr val="black">
                      <a:lumMod val="75000"/>
                      <a:lumOff val="25000"/>
                      <a:alpha val="10000"/>
                    </a:prstClr>
                  </a:solidFill>
                </a:ln>
                <a:solidFill>
                  <a:srgbClr val="FF0000"/>
                </a:solidFill>
                <a:latin typeface="Times New Roman" panose="02020603050405020304" pitchFamily="18" charset="0"/>
                <a:cs typeface="Times New Roman" panose="02020603050405020304" pitchFamily="18" charset="0"/>
                <a:sym typeface="+mn-ea"/>
              </a:rPr>
              <a:t>Challenges</a:t>
            </a:r>
            <a:endParaRPr lang="en-GB" altLang="zh-CN"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7" name="TextBox 46"/>
          <p:cNvSpPr txBox="1"/>
          <p:nvPr>
            <p:custDataLst>
              <p:tags r:id="rId3"/>
            </p:custDataLst>
          </p:nvPr>
        </p:nvSpPr>
        <p:spPr>
          <a:xfrm>
            <a:off x="6111875" y="2211070"/>
            <a:ext cx="4902200" cy="3376295"/>
          </a:xfrm>
          <a:prstGeom prst="rect">
            <a:avLst/>
          </a:prstGeom>
          <a:noFill/>
        </p:spPr>
        <p:txBody>
          <a:bodyPr wrap="square">
            <a:noAutofit/>
          </a:bodyPr>
          <a:p>
            <a:pPr indent="0">
              <a:buFont typeface="Wingdings 2" panose="05020102010507070707" pitchFamily="18" charset="2"/>
              <a:buNone/>
            </a:pPr>
            <a:r>
              <a:rPr dirty="0">
                <a:latin typeface="仿宋" panose="02010609060101010101" charset="-122"/>
                <a:ea typeface="仿宋" panose="02010609060101010101" charset="-122"/>
                <a:cs typeface="仿宋" panose="02010609060101010101" charset="-122"/>
                <a:sym typeface="+mn-ea"/>
              </a:rPr>
              <a:t>1</a:t>
            </a:r>
            <a:r>
              <a:rPr lang="en-US" dirty="0">
                <a:latin typeface="仿宋" panose="02010609060101010101" charset="-122"/>
                <a:ea typeface="仿宋" panose="02010609060101010101" charset="-122"/>
                <a:cs typeface="仿宋" panose="02010609060101010101" charset="-122"/>
                <a:sym typeface="+mn-ea"/>
              </a:rPr>
              <a:t>.</a:t>
            </a:r>
            <a:r>
              <a:rPr lang="zh-CN" altLang="en-US" dirty="0">
                <a:latin typeface="仿宋" panose="02010609060101010101" charset="-122"/>
                <a:ea typeface="仿宋" panose="02010609060101010101" charset="-122"/>
                <a:cs typeface="仿宋" panose="02010609060101010101" charset="-122"/>
                <a:sym typeface="+mn-ea"/>
              </a:rPr>
              <a:t>低光照下图像信息存在低对比度，噪声和纹理</a:t>
            </a:r>
            <a:r>
              <a:rPr lang="zh-CN" altLang="en-US" dirty="0">
                <a:latin typeface="仿宋" panose="02010609060101010101" charset="-122"/>
                <a:ea typeface="仿宋" panose="02010609060101010101" charset="-122"/>
                <a:cs typeface="仿宋" panose="02010609060101010101" charset="-122"/>
                <a:sym typeface="+mn-ea"/>
              </a:rPr>
              <a:t>模糊等问题，图像的信息集中于低光域</a:t>
            </a:r>
            <a:r>
              <a:rPr lang="en-US" altLang="zh-CN" dirty="0">
                <a:latin typeface="仿宋" panose="02010609060101010101" charset="-122"/>
                <a:ea typeface="仿宋" panose="02010609060101010101" charset="-122"/>
                <a:cs typeface="仿宋" panose="02010609060101010101" charset="-122"/>
                <a:sym typeface="+mn-ea"/>
              </a:rPr>
              <a:t>(</a:t>
            </a:r>
            <a:r>
              <a:rPr lang="zh-CN" altLang="en-US" dirty="0">
                <a:latin typeface="仿宋" panose="02010609060101010101" charset="-122"/>
                <a:ea typeface="仿宋" panose="02010609060101010101" charset="-122"/>
                <a:cs typeface="仿宋" panose="02010609060101010101" charset="-122"/>
                <a:sym typeface="+mn-ea"/>
              </a:rPr>
              <a:t>被隐藏</a:t>
            </a:r>
            <a:r>
              <a:rPr lang="en-US" altLang="zh-CN" dirty="0">
                <a:latin typeface="仿宋" panose="02010609060101010101" charset="-122"/>
                <a:ea typeface="仿宋" panose="02010609060101010101" charset="-122"/>
                <a:cs typeface="仿宋" panose="02010609060101010101" charset="-122"/>
                <a:sym typeface="+mn-ea"/>
              </a:rPr>
              <a:t>)</a:t>
            </a:r>
            <a:r>
              <a:rPr lang="zh-CN" altLang="en-US" dirty="0">
                <a:latin typeface="仿宋" panose="02010609060101010101" charset="-122"/>
                <a:ea typeface="仿宋" panose="02010609060101010101" charset="-122"/>
                <a:cs typeface="仿宋" panose="02010609060101010101" charset="-122"/>
                <a:sym typeface="+mn-ea"/>
              </a:rPr>
              <a:t>，适用于正常光照下的算法不适用于低光照图像。</a:t>
            </a:r>
            <a:endParaRPr lang="zh-CN" altLang="en-US" dirty="0">
              <a:latin typeface="仿宋" panose="02010609060101010101" charset="-122"/>
              <a:ea typeface="仿宋" panose="02010609060101010101" charset="-122"/>
              <a:cs typeface="仿宋" panose="02010609060101010101" charset="-122"/>
              <a:sym typeface="+mn-ea"/>
            </a:endParaRPr>
          </a:p>
          <a:p>
            <a:pPr indent="0">
              <a:buFont typeface="Wingdings 2" panose="05020102010507070707" pitchFamily="18" charset="2"/>
              <a:buNone/>
            </a:pPr>
            <a:endParaRPr lang="zh-CN" altLang="en-US" dirty="0">
              <a:latin typeface="仿宋" panose="02010609060101010101" charset="-122"/>
              <a:ea typeface="仿宋" panose="02010609060101010101" charset="-122"/>
              <a:cs typeface="仿宋" panose="02010609060101010101" charset="-122"/>
              <a:sym typeface="+mn-ea"/>
            </a:endParaRPr>
          </a:p>
          <a:p>
            <a:pPr indent="0">
              <a:buFont typeface="Wingdings 2" panose="05020102010507070707" pitchFamily="18" charset="2"/>
              <a:buNone/>
            </a:pPr>
            <a:endParaRPr lang="zh-CN" altLang="en-US" dirty="0">
              <a:latin typeface="仿宋" panose="02010609060101010101" charset="-122"/>
              <a:ea typeface="仿宋" panose="02010609060101010101" charset="-122"/>
              <a:cs typeface="仿宋" panose="02010609060101010101" charset="-122"/>
              <a:sym typeface="+mn-ea"/>
            </a:endParaRPr>
          </a:p>
          <a:p>
            <a:pPr indent="0">
              <a:buFont typeface="Wingdings 2" panose="05020102010507070707" pitchFamily="18" charset="2"/>
              <a:buNone/>
            </a:pPr>
            <a:r>
              <a:rPr lang="en-US" altLang="zh-CN" dirty="0">
                <a:latin typeface="仿宋" panose="02010609060101010101" charset="-122"/>
                <a:ea typeface="仿宋" panose="02010609060101010101" charset="-122"/>
                <a:cs typeface="仿宋" panose="02010609060101010101" charset="-122"/>
                <a:sym typeface="+mn-ea"/>
              </a:rPr>
              <a:t>2.</a:t>
            </a:r>
            <a:r>
              <a:rPr lang="zh-CN" altLang="en-US" dirty="0">
                <a:latin typeface="仿宋" panose="02010609060101010101" charset="-122"/>
                <a:ea typeface="仿宋" panose="02010609060101010101" charset="-122"/>
                <a:cs typeface="仿宋" panose="02010609060101010101" charset="-122"/>
                <a:sym typeface="+mn-ea"/>
              </a:rPr>
              <a:t>检测算法需要大量的训练数据才可以获得高正确率的模型，</a:t>
            </a:r>
            <a:r>
              <a:rPr lang="en-US" altLang="zh-CN" dirty="0">
                <a:latin typeface="仿宋" panose="02010609060101010101" charset="-122"/>
                <a:ea typeface="仿宋" panose="02010609060101010101" charset="-122"/>
                <a:cs typeface="仿宋" panose="02010609060101010101" charset="-122"/>
                <a:sym typeface="+mn-ea"/>
              </a:rPr>
              <a:t>缺乏</a:t>
            </a:r>
            <a:r>
              <a:rPr lang="zh-CN" altLang="en-US" dirty="0">
                <a:latin typeface="仿宋" panose="02010609060101010101" charset="-122"/>
                <a:ea typeface="仿宋" panose="02010609060101010101" charset="-122"/>
                <a:cs typeface="仿宋" panose="02010609060101010101" charset="-122"/>
                <a:sym typeface="+mn-ea"/>
              </a:rPr>
              <a:t>低光照</a:t>
            </a:r>
            <a:r>
              <a:rPr lang="en-US" altLang="zh-CN" dirty="0">
                <a:latin typeface="仿宋" panose="02010609060101010101" charset="-122"/>
                <a:ea typeface="仿宋" panose="02010609060101010101" charset="-122"/>
                <a:cs typeface="仿宋" panose="02010609060101010101" charset="-122"/>
                <a:sym typeface="+mn-ea"/>
              </a:rPr>
              <a:t>数据集</a:t>
            </a:r>
            <a:r>
              <a:rPr lang="zh-CN" altLang="en-US" dirty="0">
                <a:latin typeface="仿宋" panose="02010609060101010101" charset="-122"/>
                <a:ea typeface="仿宋" panose="02010609060101010101" charset="-122"/>
                <a:cs typeface="仿宋" panose="02010609060101010101" charset="-122"/>
                <a:sym typeface="+mn-ea"/>
              </a:rPr>
              <a:t>限制了</a:t>
            </a:r>
            <a:r>
              <a:rPr lang="en-US" altLang="zh-CN" dirty="0">
                <a:latin typeface="仿宋" panose="02010609060101010101" charset="-122"/>
                <a:ea typeface="仿宋" panose="02010609060101010101" charset="-122"/>
                <a:cs typeface="仿宋" panose="02010609060101010101" charset="-122"/>
                <a:sym typeface="+mn-ea"/>
              </a:rPr>
              <a:t>低</a:t>
            </a:r>
            <a:r>
              <a:rPr lang="zh-CN" altLang="en-US" dirty="0">
                <a:latin typeface="仿宋" panose="02010609060101010101" charset="-122"/>
                <a:ea typeface="仿宋" panose="02010609060101010101" charset="-122"/>
                <a:cs typeface="仿宋" panose="02010609060101010101" charset="-122"/>
                <a:sym typeface="+mn-ea"/>
              </a:rPr>
              <a:t>光照条件下</a:t>
            </a:r>
            <a:r>
              <a:rPr lang="en-US" altLang="zh-CN" dirty="0">
                <a:latin typeface="仿宋" panose="02010609060101010101" charset="-122"/>
                <a:ea typeface="仿宋" panose="02010609060101010101" charset="-122"/>
                <a:cs typeface="仿宋" panose="02010609060101010101" charset="-122"/>
                <a:sym typeface="+mn-ea"/>
              </a:rPr>
              <a:t>的视觉检测</a:t>
            </a:r>
            <a:r>
              <a:rPr lang="zh-CN" altLang="en-US" dirty="0">
                <a:latin typeface="仿宋" panose="02010609060101010101" charset="-122"/>
                <a:ea typeface="仿宋" panose="02010609060101010101" charset="-122"/>
                <a:cs typeface="仿宋" panose="02010609060101010101" charset="-122"/>
                <a:sym typeface="+mn-ea"/>
              </a:rPr>
              <a:t>应用。</a:t>
            </a:r>
            <a:endParaRPr lang="zh-CN" altLang="en-US" dirty="0">
              <a:latin typeface="仿宋" panose="02010609060101010101" charset="-122"/>
              <a:ea typeface="仿宋" panose="02010609060101010101" charset="-122"/>
              <a:cs typeface="仿宋" panose="02010609060101010101" charset="-122"/>
              <a:sym typeface="+mn-ea"/>
            </a:endParaRPr>
          </a:p>
        </p:txBody>
      </p:sp>
      <p:grpSp>
        <p:nvGrpSpPr>
          <p:cNvPr id="9" name="组合 8"/>
          <p:cNvGrpSpPr/>
          <p:nvPr/>
        </p:nvGrpSpPr>
        <p:grpSpPr>
          <a:xfrm>
            <a:off x="149860" y="3942715"/>
            <a:ext cx="5689600" cy="2265249"/>
            <a:chOff x="447" y="6784"/>
            <a:chExt cx="8960" cy="2633"/>
          </a:xfrm>
        </p:grpSpPr>
        <p:sp>
          <p:nvSpPr>
            <p:cNvPr id="23" name="文本框 22"/>
            <p:cNvSpPr txBox="1"/>
            <p:nvPr>
              <p:custDataLst>
                <p:tags r:id="rId4"/>
              </p:custDataLst>
            </p:nvPr>
          </p:nvSpPr>
          <p:spPr>
            <a:xfrm>
              <a:off x="447" y="9061"/>
              <a:ext cx="8820" cy="356"/>
            </a:xfrm>
            <a:prstGeom prst="rect">
              <a:avLst/>
            </a:prstGeom>
            <a:noFill/>
          </p:spPr>
          <p:txBody>
            <a:bodyPr wrap="square" rtlCol="0">
              <a:spAutoFit/>
            </a:bodyPr>
            <a:p>
              <a:pPr algn="ctr"/>
              <a:r>
                <a:rPr lang="en-US" altLang="zh-CN" sz="1400" dirty="0">
                  <a:solidFill>
                    <a:schemeClr val="tx1"/>
                  </a:solidFill>
                  <a:latin typeface="Times New Roman" panose="02020603050405020304" pitchFamily="18" charset="0"/>
                  <a:cs typeface="Times New Roman" panose="02020603050405020304" pitchFamily="18" charset="0"/>
                  <a:sym typeface="+mn-ea"/>
                </a:rPr>
                <a:t>Feature points extraction and matching</a:t>
              </a:r>
              <a:endParaRPr lang="en-US" altLang="zh-CN" sz="1400" dirty="0">
                <a:solidFill>
                  <a:schemeClr val="tx1"/>
                </a:solidFill>
                <a:latin typeface="Times New Roman" panose="02020603050405020304" pitchFamily="18" charset="0"/>
                <a:cs typeface="Times New Roman" panose="02020603050405020304" pitchFamily="18" charset="0"/>
                <a:sym typeface="+mn-ea"/>
              </a:endParaRPr>
            </a:p>
          </p:txBody>
        </p:sp>
        <p:pic>
          <p:nvPicPr>
            <p:cNvPr id="27" name="图片 26"/>
            <p:cNvPicPr>
              <a:picLocks noChangeAspect="1"/>
            </p:cNvPicPr>
            <p:nvPr>
              <p:custDataLst>
                <p:tags r:id="rId5"/>
              </p:custDataLst>
            </p:nvPr>
          </p:nvPicPr>
          <p:blipFill>
            <a:blip r:embed="rId6"/>
            <a:srcRect r="-772" b="69946"/>
            <a:stretch>
              <a:fillRect/>
            </a:stretch>
          </p:blipFill>
          <p:spPr>
            <a:xfrm>
              <a:off x="587" y="6784"/>
              <a:ext cx="4203" cy="2054"/>
            </a:xfrm>
            <a:prstGeom prst="rect">
              <a:avLst/>
            </a:prstGeom>
          </p:spPr>
        </p:pic>
        <p:pic>
          <p:nvPicPr>
            <p:cNvPr id="28" name="图片 27"/>
            <p:cNvPicPr>
              <a:picLocks noChangeAspect="1"/>
            </p:cNvPicPr>
            <p:nvPr>
              <p:custDataLst>
                <p:tags r:id="rId7"/>
              </p:custDataLst>
            </p:nvPr>
          </p:nvPicPr>
          <p:blipFill>
            <a:blip r:embed="rId6"/>
            <a:srcRect t="67120" r="283" b="6973"/>
            <a:stretch>
              <a:fillRect/>
            </a:stretch>
          </p:blipFill>
          <p:spPr>
            <a:xfrm>
              <a:off x="4895" y="6785"/>
              <a:ext cx="4512" cy="2052"/>
            </a:xfrm>
            <a:prstGeom prst="rect">
              <a:avLst/>
            </a:prstGeom>
          </p:spPr>
        </p:pic>
      </p:grpSp>
      <p:grpSp>
        <p:nvGrpSpPr>
          <p:cNvPr id="11" name="组合 10"/>
          <p:cNvGrpSpPr/>
          <p:nvPr/>
        </p:nvGrpSpPr>
        <p:grpSpPr>
          <a:xfrm>
            <a:off x="238760" y="1643380"/>
            <a:ext cx="5601335" cy="2153089"/>
            <a:chOff x="346" y="2156"/>
            <a:chExt cx="8821" cy="2503"/>
          </a:xfrm>
        </p:grpSpPr>
        <p:pic>
          <p:nvPicPr>
            <p:cNvPr id="5" name="图片 4"/>
            <p:cNvPicPr>
              <a:picLocks noChangeAspect="1"/>
            </p:cNvPicPr>
            <p:nvPr>
              <p:custDataLst>
                <p:tags r:id="rId8"/>
              </p:custDataLst>
            </p:nvPr>
          </p:nvPicPr>
          <p:blipFill>
            <a:blip r:embed="rId9"/>
            <a:stretch>
              <a:fillRect/>
            </a:stretch>
          </p:blipFill>
          <p:spPr>
            <a:xfrm>
              <a:off x="346" y="2156"/>
              <a:ext cx="8821" cy="2076"/>
            </a:xfrm>
            <a:prstGeom prst="rect">
              <a:avLst/>
            </a:prstGeom>
          </p:spPr>
        </p:pic>
        <p:sp>
          <p:nvSpPr>
            <p:cNvPr id="10" name="文本框 9"/>
            <p:cNvSpPr txBox="1"/>
            <p:nvPr>
              <p:custDataLst>
                <p:tags r:id="rId10"/>
              </p:custDataLst>
            </p:nvPr>
          </p:nvSpPr>
          <p:spPr>
            <a:xfrm>
              <a:off x="346" y="4302"/>
              <a:ext cx="8820" cy="357"/>
            </a:xfrm>
            <a:prstGeom prst="rect">
              <a:avLst/>
            </a:prstGeom>
            <a:noFill/>
          </p:spPr>
          <p:txBody>
            <a:bodyPr wrap="square" rtlCol="0">
              <a:spAutoFit/>
            </a:bodyPr>
            <a:p>
              <a:pPr algn="ctr"/>
              <a:r>
                <a:rPr lang="en-US" altLang="zh-CN" sz="1400" dirty="0">
                  <a:solidFill>
                    <a:schemeClr val="tx1"/>
                  </a:solidFill>
                  <a:latin typeface="Times New Roman" panose="02020603050405020304" pitchFamily="18" charset="0"/>
                  <a:cs typeface="Times New Roman" panose="02020603050405020304" pitchFamily="18" charset="0"/>
                  <a:sym typeface="+mn-ea"/>
                </a:rPr>
                <a:t>Detection</a:t>
              </a:r>
              <a:endParaRPr lang="en-US" altLang="zh-CN" sz="1400" dirty="0">
                <a:solidFill>
                  <a:schemeClr val="tx1"/>
                </a:solidFill>
                <a:latin typeface="Times New Roman" panose="02020603050405020304" pitchFamily="18" charset="0"/>
                <a:cs typeface="Times New Roman" panose="02020603050405020304" pitchFamily="18" charset="0"/>
                <a:sym typeface="+mn-ea"/>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257810" y="1348105"/>
            <a:ext cx="11788140" cy="5118100"/>
          </a:xfrm>
          <a:prstGeom prst="rect">
            <a:avLst/>
          </a:prstGeom>
          <a:noFill/>
        </p:spPr>
        <p:txBody>
          <a:bodyPr wrap="square" rtlCol="0" anchor="t">
            <a:noAutofit/>
          </a:bodyPr>
          <a:p>
            <a:r>
              <a:rPr lang="en-US" altLang="zh-CN" b="1" dirty="0">
                <a:solidFill>
                  <a:srgbClr val="FF0000"/>
                </a:solidFill>
                <a:latin typeface="Times New Roman" panose="02020603050405020304" pitchFamily="18" charset="0"/>
                <a:ea typeface="仿宋" panose="02010609060101010101" charset="-122"/>
                <a:cs typeface="Times New Roman" panose="02020603050405020304" pitchFamily="18" charset="0"/>
                <a:sym typeface="+mn-ea"/>
              </a:rPr>
              <a:t>Existing solutions for enhancing low-light images:</a:t>
            </a:r>
            <a:endParaRPr lang="en-US" altLang="zh-CN" b="1" dirty="0">
              <a:solidFill>
                <a:srgbClr val="FF0000"/>
              </a:solidFill>
              <a:latin typeface="Times New Roman" panose="02020603050405020304" pitchFamily="18" charset="0"/>
              <a:ea typeface="仿宋" panose="02010609060101010101" charset="-122"/>
              <a:cs typeface="Times New Roman" panose="02020603050405020304" pitchFamily="18" charset="0"/>
              <a:sym typeface="+mn-ea"/>
            </a:endParaRPr>
          </a:p>
          <a:p>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r>
              <a:rPr sz="1600">
                <a:latin typeface="仿宋" panose="02010609060101010101" charset="-122"/>
                <a:ea typeface="仿宋" panose="02010609060101010101" charset="-122"/>
                <a:cs typeface="仿宋" panose="02010609060101010101" charset="-122"/>
                <a:sym typeface="+mn-ea"/>
              </a:rPr>
              <a:t>(1</a:t>
            </a:r>
            <a:r>
              <a:rPr lang="en-US" sz="1600">
                <a:latin typeface="仿宋" panose="02010609060101010101" charset="-122"/>
                <a:ea typeface="仿宋" panose="02010609060101010101" charset="-122"/>
                <a:cs typeface="仿宋" panose="02010609060101010101" charset="-122"/>
                <a:sym typeface="+mn-ea"/>
              </a:rPr>
              <a:t>)</a:t>
            </a:r>
            <a:r>
              <a:rPr lang="zh-CN" altLang="en-US" sz="1600">
                <a:latin typeface="仿宋" panose="02010609060101010101" charset="-122"/>
                <a:ea typeface="仿宋" panose="02010609060101010101" charset="-122"/>
                <a:cs typeface="仿宋" panose="02010609060101010101" charset="-122"/>
                <a:sym typeface="+mn-ea"/>
              </a:rPr>
              <a:t>传统的</a:t>
            </a:r>
            <a:r>
              <a:rPr lang="en-US" altLang="zh-CN" sz="1600" dirty="0">
                <a:latin typeface="仿宋" panose="02010609060101010101" charset="-122"/>
                <a:ea typeface="仿宋" panose="02010609060101010101" charset="-122"/>
                <a:cs typeface="仿宋" panose="02010609060101010101" charset="-122"/>
                <a:sym typeface="+mn-ea"/>
              </a:rPr>
              <a:t>方</a:t>
            </a:r>
            <a:r>
              <a:rPr sz="1600">
                <a:latin typeface="仿宋" panose="02010609060101010101" charset="-122"/>
                <a:ea typeface="仿宋" panose="02010609060101010101" charset="-122"/>
                <a:cs typeface="仿宋" panose="02010609060101010101" charset="-122"/>
                <a:sym typeface="+mn-ea"/>
              </a:rPr>
              <a:t>法需要在不同光照条件下调整参数</a:t>
            </a:r>
            <a:r>
              <a:rPr lang="zh-CN" sz="1600">
                <a:latin typeface="仿宋" panose="02010609060101010101" charset="-122"/>
                <a:ea typeface="仿宋" panose="02010609060101010101" charset="-122"/>
                <a:cs typeface="仿宋" panose="02010609060101010101" charset="-122"/>
                <a:sym typeface="+mn-ea"/>
              </a:rPr>
              <a:t>。</a:t>
            </a:r>
            <a:endParaRPr sz="1600">
              <a:latin typeface="仿宋" panose="02010609060101010101" charset="-122"/>
              <a:ea typeface="仿宋" panose="02010609060101010101" charset="-122"/>
              <a:cs typeface="仿宋" panose="02010609060101010101" charset="-122"/>
              <a:sym typeface="+mn-ea"/>
            </a:endParaRPr>
          </a:p>
          <a:p>
            <a:endParaRPr sz="1600">
              <a:latin typeface="仿宋" panose="02010609060101010101" charset="-122"/>
              <a:ea typeface="仿宋" panose="02010609060101010101" charset="-122"/>
              <a:cs typeface="仿宋" panose="02010609060101010101" charset="-122"/>
              <a:sym typeface="+mn-ea"/>
            </a:endParaRPr>
          </a:p>
          <a:p>
            <a:endParaRPr lang="en-US" altLang="zh-CN" sz="1600" dirty="0">
              <a:solidFill>
                <a:srgbClr val="0070C0"/>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rgbClr val="0070C0"/>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rgbClr val="0070C0"/>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rgbClr val="0070C0"/>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r>
              <a:rPr lang="en-US" altLang="zh-CN" sz="1600" dirty="0">
                <a:solidFill>
                  <a:schemeClr val="tx1"/>
                </a:solidFill>
                <a:latin typeface="仿宋" panose="02010609060101010101" charset="-122"/>
                <a:ea typeface="仿宋" panose="02010609060101010101" charset="-122"/>
                <a:cs typeface="仿宋" panose="02010609060101010101" charset="-122"/>
                <a:sym typeface="+mn-ea"/>
              </a:rPr>
              <a:t>(2)监督学习方法需要成对的训练图像,</a:t>
            </a:r>
            <a:r>
              <a:rPr lang="zh-CN" altLang="en-US" sz="1600" dirty="0">
                <a:solidFill>
                  <a:schemeClr val="tx1"/>
                </a:solidFill>
                <a:latin typeface="仿宋" panose="02010609060101010101" charset="-122"/>
                <a:ea typeface="仿宋" panose="02010609060101010101" charset="-122"/>
                <a:cs typeface="仿宋" panose="02010609060101010101" charset="-122"/>
                <a:sym typeface="+mn-ea"/>
              </a:rPr>
              <a:t>很难</a:t>
            </a:r>
            <a:r>
              <a:rPr lang="en-US" altLang="zh-CN" sz="1600" dirty="0">
                <a:solidFill>
                  <a:schemeClr val="tx1"/>
                </a:solidFill>
                <a:latin typeface="仿宋" panose="02010609060101010101" charset="-122"/>
                <a:ea typeface="仿宋" panose="02010609060101010101" charset="-122"/>
                <a:cs typeface="仿宋" panose="02010609060101010101" charset="-122"/>
                <a:sym typeface="+mn-ea"/>
              </a:rPr>
              <a:t>被收集</a:t>
            </a:r>
            <a:r>
              <a:rPr lang="zh-CN" altLang="en-US" sz="1600" dirty="0">
                <a:solidFill>
                  <a:schemeClr val="tx1"/>
                </a:solidFill>
                <a:latin typeface="仿宋" panose="02010609060101010101" charset="-122"/>
                <a:ea typeface="仿宋" panose="02010609060101010101" charset="-122"/>
                <a:cs typeface="仿宋" panose="02010609060101010101" charset="-122"/>
                <a:sym typeface="+mn-ea"/>
              </a:rPr>
              <a:t>。</a:t>
            </a:r>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r>
              <a:rPr lang="en-US" altLang="zh-CN" sz="1600" dirty="0">
                <a:latin typeface="仿宋" panose="02010609060101010101" charset="-122"/>
                <a:ea typeface="仿宋" panose="02010609060101010101" charset="-122"/>
                <a:cs typeface="仿宋" panose="02010609060101010101" charset="-122"/>
                <a:sym typeface="+mn-ea"/>
              </a:rPr>
              <a:t>(3)</a:t>
            </a:r>
            <a:r>
              <a:rPr lang="zh-CN" altLang="en-US" sz="1600" dirty="0">
                <a:latin typeface="仿宋" panose="02010609060101010101" charset="-122"/>
                <a:ea typeface="仿宋" panose="02010609060101010101" charset="-122"/>
                <a:cs typeface="仿宋" panose="02010609060101010101" charset="-122"/>
                <a:sym typeface="+mn-ea"/>
              </a:rPr>
              <a:t>现有的增强算法缺乏对于图像信息特征的恢复。</a:t>
            </a:r>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a:p>
            <a:pPr algn="l">
              <a:buClrTx/>
              <a:buSzTx/>
              <a:buFontTx/>
            </a:pPr>
            <a:endParaRPr lang="en-US" altLang="zh-CN" sz="1600" dirty="0">
              <a:solidFill>
                <a:schemeClr val="accent1"/>
              </a:solidFill>
              <a:latin typeface="仿宋" panose="02010609060101010101" charset="-122"/>
              <a:ea typeface="仿宋" panose="02010609060101010101" charset="-122"/>
              <a:cs typeface="仿宋" panose="02010609060101010101" charset="-122"/>
              <a:sym typeface="+mn-ea"/>
            </a:endParaRPr>
          </a:p>
        </p:txBody>
      </p:sp>
      <p:sp>
        <p:nvSpPr>
          <p:cNvPr id="2" name="灯片编号占位符 1"/>
          <p:cNvSpPr>
            <a:spLocks noGrp="1"/>
          </p:cNvSpPr>
          <p:nvPr>
            <p:ph type="sldNum" sz="quarter" idx="12"/>
            <p:custDataLst>
              <p:tags r:id="rId2"/>
            </p:custDataLst>
          </p:nvPr>
        </p:nvSpPr>
        <p:spPr>
          <a:xfrm>
            <a:off x="8996045" y="6365875"/>
            <a:ext cx="2743200" cy="365125"/>
          </a:xfrm>
        </p:spPr>
        <p:txBody>
          <a:bodyPr/>
          <a:p>
            <a:fld id="{8E9EF119-18DB-4BBC-BA3A-75C77708FDB9}" type="slidenum">
              <a:rPr lang="zh-CN" altLang="en-US" smtClean="0">
                <a:solidFill>
                  <a:schemeClr val="tx1"/>
                </a:solidFill>
              </a:rPr>
            </a:fld>
            <a:endParaRPr lang="zh-CN" altLang="en-US" dirty="0" smtClean="0">
              <a:solidFill>
                <a:schemeClr val="tx1"/>
              </a:solidFill>
            </a:endParaRPr>
          </a:p>
        </p:txBody>
      </p:sp>
      <p:grpSp>
        <p:nvGrpSpPr>
          <p:cNvPr id="11" name="组合 10"/>
          <p:cNvGrpSpPr/>
          <p:nvPr/>
        </p:nvGrpSpPr>
        <p:grpSpPr>
          <a:xfrm>
            <a:off x="530225" y="2372360"/>
            <a:ext cx="5901055" cy="1057275"/>
            <a:chOff x="835" y="3736"/>
            <a:chExt cx="9293" cy="1665"/>
          </a:xfrm>
        </p:grpSpPr>
        <p:pic>
          <p:nvPicPr>
            <p:cNvPr id="4" name="图片 3"/>
            <p:cNvPicPr>
              <a:picLocks noChangeAspect="1"/>
            </p:cNvPicPr>
            <p:nvPr>
              <p:custDataLst>
                <p:tags r:id="rId3"/>
              </p:custDataLst>
            </p:nvPr>
          </p:nvPicPr>
          <p:blipFill>
            <a:blip r:embed="rId4"/>
            <a:stretch>
              <a:fillRect/>
            </a:stretch>
          </p:blipFill>
          <p:spPr>
            <a:xfrm>
              <a:off x="7104" y="3737"/>
              <a:ext cx="3025" cy="1665"/>
            </a:xfrm>
            <a:prstGeom prst="rect">
              <a:avLst/>
            </a:prstGeom>
          </p:spPr>
        </p:pic>
        <p:pic>
          <p:nvPicPr>
            <p:cNvPr id="5" name="图片 4"/>
            <p:cNvPicPr>
              <a:picLocks noChangeAspect="1"/>
            </p:cNvPicPr>
            <p:nvPr>
              <p:custDataLst>
                <p:tags r:id="rId5"/>
              </p:custDataLst>
            </p:nvPr>
          </p:nvPicPr>
          <p:blipFill>
            <a:blip r:embed="rId6"/>
            <a:srcRect l="-206" t="11680"/>
            <a:stretch>
              <a:fillRect/>
            </a:stretch>
          </p:blipFill>
          <p:spPr>
            <a:xfrm>
              <a:off x="3975" y="3736"/>
              <a:ext cx="3085" cy="1664"/>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835" y="3737"/>
              <a:ext cx="3096" cy="1663"/>
            </a:xfrm>
            <a:prstGeom prst="rect">
              <a:avLst/>
            </a:prstGeom>
          </p:spPr>
        </p:pic>
      </p:grpSp>
      <p:sp>
        <p:nvSpPr>
          <p:cNvPr id="7" name="文本框 6"/>
          <p:cNvSpPr txBox="1"/>
          <p:nvPr/>
        </p:nvSpPr>
        <p:spPr>
          <a:xfrm>
            <a:off x="588645" y="3488690"/>
            <a:ext cx="5600700" cy="275590"/>
          </a:xfrm>
          <a:prstGeom prst="rect">
            <a:avLst/>
          </a:prstGeom>
          <a:noFill/>
        </p:spPr>
        <p:txBody>
          <a:bodyPr wrap="square" rtlCol="0">
            <a:spAutoFit/>
          </a:bodyPr>
          <a:p>
            <a:r>
              <a:rPr lang="en-US" altLang="zh-CN" sz="1200">
                <a:latin typeface="Times New Roman" panose="02020603050405020304" pitchFamily="18" charset="0"/>
                <a:cs typeface="Times New Roman" panose="02020603050405020304" pitchFamily="18" charset="0"/>
              </a:rPr>
              <a:t>         Raw image                                   Enhanced images with differenet parameters</a:t>
            </a:r>
            <a:endParaRPr lang="en-US" altLang="zh-CN" sz="120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530225" y="4324350"/>
            <a:ext cx="5901055" cy="1480185"/>
            <a:chOff x="835" y="7140"/>
            <a:chExt cx="9293" cy="2331"/>
          </a:xfrm>
        </p:grpSpPr>
        <p:pic>
          <p:nvPicPr>
            <p:cNvPr id="10" name="图片 9"/>
            <p:cNvPicPr>
              <a:picLocks noChangeAspect="1"/>
            </p:cNvPicPr>
            <p:nvPr>
              <p:custDataLst>
                <p:tags r:id="rId9"/>
              </p:custDataLst>
            </p:nvPr>
          </p:nvPicPr>
          <p:blipFill>
            <a:blip r:embed="rId10"/>
            <a:srcRect r="514" b="15012"/>
            <a:stretch>
              <a:fillRect/>
            </a:stretch>
          </p:blipFill>
          <p:spPr>
            <a:xfrm>
              <a:off x="835" y="7140"/>
              <a:ext cx="9293" cy="1721"/>
            </a:xfrm>
            <a:prstGeom prst="rect">
              <a:avLst/>
            </a:prstGeom>
          </p:spPr>
        </p:pic>
        <p:sp>
          <p:nvSpPr>
            <p:cNvPr id="3" name="文本框 2"/>
            <p:cNvSpPr txBox="1"/>
            <p:nvPr>
              <p:custDataLst>
                <p:tags r:id="rId11"/>
              </p:custDataLst>
            </p:nvPr>
          </p:nvSpPr>
          <p:spPr>
            <a:xfrm>
              <a:off x="927" y="9037"/>
              <a:ext cx="8820" cy="434"/>
            </a:xfrm>
            <a:prstGeom prst="rect">
              <a:avLst/>
            </a:prstGeom>
            <a:noFill/>
          </p:spPr>
          <p:txBody>
            <a:bodyPr wrap="square" rtlCol="0">
              <a:spAutoFit/>
            </a:bodyPr>
            <a:p>
              <a:r>
                <a:rPr lang="en-US" altLang="zh-CN" sz="1200">
                  <a:latin typeface="Times New Roman" panose="02020603050405020304" pitchFamily="18" charset="0"/>
                  <a:cs typeface="Times New Roman" panose="02020603050405020304" pitchFamily="18" charset="0"/>
                </a:rPr>
                <a:t>         Low-light image                                 Long exposure images</a:t>
              </a:r>
              <a:endParaRPr lang="en-US" altLang="zh-CN" sz="120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Methodology</a:t>
            </a:r>
            <a:endParaRPr lang="en-US" altLang="zh-CN"/>
          </a:p>
        </p:txBody>
      </p:sp>
      <p:sp>
        <p:nvSpPr>
          <p:cNvPr id="8" name="文本框 7"/>
          <p:cNvSpPr txBox="1"/>
          <p:nvPr>
            <p:custDataLst>
              <p:tags r:id="rId1"/>
            </p:custDataLst>
          </p:nvPr>
        </p:nvSpPr>
        <p:spPr>
          <a:xfrm>
            <a:off x="257810" y="1163955"/>
            <a:ext cx="11788140" cy="1798955"/>
          </a:xfrm>
          <a:prstGeom prst="rect">
            <a:avLst/>
          </a:prstGeom>
          <a:noFill/>
        </p:spPr>
        <p:txBody>
          <a:bodyPr wrap="square" rtlCol="0" anchor="t">
            <a:noAutofit/>
          </a:bodyPr>
          <a:p>
            <a:r>
              <a:rPr dirty="0">
                <a:solidFill>
                  <a:srgbClr val="FF0000"/>
                </a:solidFill>
                <a:latin typeface="Times New Roman" panose="02020603050405020304" pitchFamily="18" charset="0"/>
                <a:ea typeface="等线" panose="02010600030101010101" pitchFamily="2" charset="-122"/>
                <a:cs typeface="Times New Roman" panose="02020603050405020304" pitchFamily="18" charset="0"/>
                <a:sym typeface="+mn-ea"/>
              </a:rPr>
              <a:t>ULRE-Net</a:t>
            </a:r>
            <a:endParaRPr lang="en-US" altLang="zh-CN" b="1" dirty="0">
              <a:solidFill>
                <a:srgbClr val="FF0000"/>
              </a:solidFill>
              <a:sym typeface="+mn-ea"/>
            </a:endParaRPr>
          </a:p>
          <a:p>
            <a:r>
              <a:rPr dirty="0">
                <a:latin typeface="仿宋" panose="02010609060101010101" charset="-122"/>
                <a:ea typeface="仿宋" panose="02010609060101010101" charset="-122"/>
                <a:cs typeface="仿宋" panose="02010609060101010101" charset="-122"/>
                <a:sym typeface="+mn-ea"/>
              </a:rPr>
              <a:t>我们提出了一个无监督的照明反射率估计网络(ULRE-Net)，利用增强的特征实现非均匀光照条件下的鲁棒</a:t>
            </a:r>
            <a:r>
              <a:rPr lang="zh-CN" dirty="0">
                <a:latin typeface="仿宋" panose="02010609060101010101" charset="-122"/>
                <a:ea typeface="仿宋" panose="02010609060101010101" charset="-122"/>
                <a:cs typeface="仿宋" panose="02010609060101010101" charset="-122"/>
                <a:sym typeface="+mn-ea"/>
              </a:rPr>
              <a:t>性</a:t>
            </a:r>
            <a:r>
              <a:rPr dirty="0">
                <a:latin typeface="仿宋" panose="02010609060101010101" charset="-122"/>
                <a:ea typeface="仿宋" panose="02010609060101010101" charset="-122"/>
                <a:cs typeface="仿宋" panose="02010609060101010101" charset="-122"/>
                <a:sym typeface="+mn-ea"/>
              </a:rPr>
              <a:t>检测，用于机器人监控</a:t>
            </a:r>
            <a:r>
              <a:rPr lang="zh-CN" dirty="0">
                <a:latin typeface="仿宋" panose="02010609060101010101" charset="-122"/>
                <a:ea typeface="仿宋" panose="02010609060101010101" charset="-122"/>
                <a:cs typeface="仿宋" panose="02010609060101010101" charset="-122"/>
                <a:sym typeface="+mn-ea"/>
              </a:rPr>
              <a:t>检测任务</a:t>
            </a:r>
            <a:r>
              <a:rPr dirty="0">
                <a:latin typeface="仿宋" panose="02010609060101010101" charset="-122"/>
                <a:ea typeface="仿宋" panose="02010609060101010101" charset="-122"/>
                <a:cs typeface="仿宋" panose="02010609060101010101" charset="-122"/>
                <a:sym typeface="+mn-ea"/>
              </a:rPr>
              <a:t>。</a:t>
            </a:r>
            <a:endParaRPr dirty="0">
              <a:latin typeface="仿宋" panose="02010609060101010101" charset="-122"/>
              <a:ea typeface="仿宋" panose="02010609060101010101" charset="-122"/>
              <a:cs typeface="仿宋" panose="02010609060101010101" charset="-122"/>
              <a:sym typeface="+mn-ea"/>
            </a:endParaRPr>
          </a:p>
        </p:txBody>
      </p:sp>
      <p:sp>
        <p:nvSpPr>
          <p:cNvPr id="3" name="灯片编号占位符 2"/>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4" name="图片 3"/>
          <p:cNvPicPr>
            <a:picLocks noChangeAspect="1"/>
          </p:cNvPicPr>
          <p:nvPr>
            <p:custDataLst>
              <p:tags r:id="rId2"/>
            </p:custDataLst>
          </p:nvPr>
        </p:nvPicPr>
        <p:blipFill>
          <a:blip r:embed="rId3"/>
          <a:stretch>
            <a:fillRect/>
          </a:stretch>
        </p:blipFill>
        <p:spPr>
          <a:xfrm>
            <a:off x="2439035" y="2261870"/>
            <a:ext cx="6790055" cy="4236085"/>
          </a:xfrm>
          <a:prstGeom prst="rect">
            <a:avLst/>
          </a:prstGeom>
        </p:spPr>
      </p:pic>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441700" y="2609850"/>
              <a:ext cx="6096000" cy="1993900"/>
            </p14:xfrm>
          </p:contentPart>
        </mc:Choice>
        <mc:Fallback xmlns="">
          <p:pic>
            <p:nvPicPr>
              <p:cNvPr id="5" name="墨迹 4"/>
            </p:nvPicPr>
            <p:blipFill>
              <a:blip r:embed="rId5"/>
            </p:blipFill>
            <p:spPr>
              <a:xfrm>
                <a:off x="3441700" y="2609850"/>
                <a:ext cx="6096000" cy="19939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9982200" y="3022600"/>
              <a:ext cx="247650" cy="381000"/>
            </p14:xfrm>
          </p:contentPart>
        </mc:Choice>
        <mc:Fallback xmlns="">
          <p:pic>
            <p:nvPicPr>
              <p:cNvPr id="6" name="墨迹 5"/>
            </p:nvPicPr>
            <p:blipFill>
              <a:blip r:embed="rId7"/>
            </p:blipFill>
            <p:spPr>
              <a:xfrm>
                <a:off x="9982200" y="3022600"/>
                <a:ext cx="247650" cy="3810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10420350" y="3067050"/>
              <a:ext cx="304800" cy="323850"/>
            </p14:xfrm>
          </p:contentPart>
        </mc:Choice>
        <mc:Fallback xmlns="">
          <p:pic>
            <p:nvPicPr>
              <p:cNvPr id="7" name="墨迹 6"/>
            </p:nvPicPr>
            <p:blipFill>
              <a:blip r:embed="rId9"/>
            </p:blipFill>
            <p:spPr>
              <a:xfrm>
                <a:off x="10420350" y="3067050"/>
                <a:ext cx="304800" cy="3238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10902950" y="2933700"/>
              <a:ext cx="292100" cy="533400"/>
            </p14:xfrm>
          </p:contentPart>
        </mc:Choice>
        <mc:Fallback xmlns="">
          <p:pic>
            <p:nvPicPr>
              <p:cNvPr id="9" name="墨迹 8"/>
            </p:nvPicPr>
            <p:blipFill>
              <a:blip r:embed="rId11"/>
            </p:blipFill>
            <p:spPr>
              <a:xfrm>
                <a:off x="10902950" y="2933700"/>
                <a:ext cx="292100" cy="5334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11334750" y="2870200"/>
              <a:ext cx="387350" cy="520700"/>
            </p14:xfrm>
          </p:contentPart>
        </mc:Choice>
        <mc:Fallback xmlns="">
          <p:pic>
            <p:nvPicPr>
              <p:cNvPr id="10" name="墨迹 9"/>
            </p:nvPicPr>
            <p:blipFill>
              <a:blip r:embed="rId13"/>
            </p:blipFill>
            <p:spPr>
              <a:xfrm>
                <a:off x="11334750" y="2870200"/>
                <a:ext cx="387350" cy="5207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11563350" y="3130550"/>
              <a:ext cx="209550" cy="38100"/>
            </p14:xfrm>
          </p:contentPart>
        </mc:Choice>
        <mc:Fallback xmlns="">
          <p:pic>
            <p:nvPicPr>
              <p:cNvPr id="11" name="墨迹 10"/>
            </p:nvPicPr>
            <p:blipFill>
              <a:blip r:embed="rId15"/>
            </p:blipFill>
            <p:spPr>
              <a:xfrm>
                <a:off x="11563350" y="3130550"/>
                <a:ext cx="209550" cy="381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11518900" y="2857500"/>
              <a:ext cx="292100" cy="12700"/>
            </p14:xfrm>
          </p:contentPart>
        </mc:Choice>
        <mc:Fallback xmlns="">
          <p:pic>
            <p:nvPicPr>
              <p:cNvPr id="12" name="墨迹 11"/>
            </p:nvPicPr>
            <p:blipFill>
              <a:blip r:embed="rId17"/>
            </p:blipFill>
            <p:spPr>
              <a:xfrm>
                <a:off x="11518900" y="2857500"/>
                <a:ext cx="292100" cy="127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9969500" y="3346450"/>
              <a:ext cx="209550" cy="44450"/>
            </p14:xfrm>
          </p:contentPart>
        </mc:Choice>
        <mc:Fallback xmlns="">
          <p:pic>
            <p:nvPicPr>
              <p:cNvPr id="13" name="墨迹 12"/>
            </p:nvPicPr>
            <p:blipFill>
              <a:blip r:embed="rId19"/>
            </p:blipFill>
            <p:spPr>
              <a:xfrm>
                <a:off x="9969500" y="3346450"/>
                <a:ext cx="209550" cy="4445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Methodology</a:t>
            </a:r>
            <a:endParaRPr lang="en-US" altLang="zh-CN"/>
          </a:p>
        </p:txBody>
      </p:sp>
      <p:sp>
        <p:nvSpPr>
          <p:cNvPr id="8" name="文本框 7"/>
          <p:cNvSpPr txBox="1"/>
          <p:nvPr>
            <p:custDataLst>
              <p:tags r:id="rId1"/>
            </p:custDataLst>
          </p:nvPr>
        </p:nvSpPr>
        <p:spPr>
          <a:xfrm>
            <a:off x="257810" y="1163955"/>
            <a:ext cx="11788140" cy="4713605"/>
          </a:xfrm>
          <a:prstGeom prst="rect">
            <a:avLst/>
          </a:prstGeom>
          <a:noFill/>
        </p:spPr>
        <p:txBody>
          <a:bodyPr wrap="square" rtlCol="0" anchor="t">
            <a:noAutofit/>
          </a:bodyPr>
          <a:p>
            <a:r>
              <a:rPr b="1" dirty="0">
                <a:solidFill>
                  <a:srgbClr val="FF0000"/>
                </a:solidFill>
                <a:latin typeface="Times New Roman" panose="02020603050405020304" pitchFamily="18" charset="0"/>
                <a:ea typeface="仿宋" panose="02010609060101010101" charset="-122"/>
                <a:cs typeface="Times New Roman" panose="02020603050405020304" pitchFamily="18" charset="0"/>
                <a:sym typeface="+mn-ea"/>
              </a:rPr>
              <a:t>ULRE-Net</a:t>
            </a:r>
            <a:endParaRPr b="1" dirty="0">
              <a:solidFill>
                <a:srgbClr val="FF0000"/>
              </a:solidFill>
              <a:latin typeface="Times New Roman" panose="02020603050405020304" pitchFamily="18" charset="0"/>
              <a:ea typeface="仿宋" panose="02010609060101010101" charset="-122"/>
              <a:cs typeface="Times New Roman" panose="02020603050405020304" pitchFamily="18" charset="0"/>
              <a:sym typeface="+mn-ea"/>
            </a:endParaRPr>
          </a:p>
          <a:p>
            <a:endParaRPr dirty="0">
              <a:solidFill>
                <a:srgbClr val="FF0000"/>
              </a:solidFill>
              <a:latin typeface="仿宋" panose="02010609060101010101" charset="-122"/>
              <a:ea typeface="仿宋" panose="02010609060101010101" charset="-122"/>
              <a:cs typeface="仿宋" panose="02010609060101010101" charset="-122"/>
              <a:sym typeface="+mn-ea"/>
            </a:endParaRPr>
          </a:p>
          <a:p>
            <a:r>
              <a:rPr lang="en-US" altLang="zh-CN" dirty="0">
                <a:solidFill>
                  <a:schemeClr val="tx1"/>
                </a:solidFill>
                <a:latin typeface="仿宋" panose="02010609060101010101" charset="-122"/>
                <a:ea typeface="仿宋" panose="02010609060101010101" charset="-122"/>
                <a:cs typeface="仿宋" panose="02010609060101010101" charset="-122"/>
                <a:sym typeface="+mn-ea"/>
              </a:rPr>
              <a:t>根据Retinex理论，图像(I)可分解为光源照明</a:t>
            </a:r>
            <a:r>
              <a:rPr lang="en-US" altLang="zh-CN" dirty="0">
                <a:latin typeface="仿宋" panose="02010609060101010101" charset="-122"/>
                <a:ea typeface="仿宋" panose="02010609060101010101" charset="-122"/>
                <a:cs typeface="仿宋" panose="02010609060101010101" charset="-122"/>
                <a:sym typeface="+mn-ea"/>
              </a:rPr>
              <a:t>(L)</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和场景反射率</a:t>
            </a:r>
            <a:r>
              <a:rPr lang="en-US" altLang="zh-CN" dirty="0">
                <a:latin typeface="仿宋" panose="02010609060101010101" charset="-122"/>
                <a:ea typeface="仿宋" panose="02010609060101010101" charset="-122"/>
                <a:cs typeface="仿宋" panose="02010609060101010101" charset="-122"/>
                <a:sym typeface="+mn-ea"/>
              </a:rPr>
              <a:t>(R)</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a:t>
            </a:r>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a:p>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a:p>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a:p>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a:p>
            <a:r>
              <a:rPr lang="en-US" altLang="zh-CN" dirty="0">
                <a:solidFill>
                  <a:schemeClr val="tx1"/>
                </a:solidFill>
                <a:latin typeface="仿宋" panose="02010609060101010101" charset="-122"/>
                <a:ea typeface="仿宋" panose="02010609060101010101" charset="-122"/>
                <a:cs typeface="仿宋" panose="02010609060101010101" charset="-122"/>
                <a:sym typeface="+mn-ea"/>
              </a:rPr>
              <a:t>两边取对数，我们得到相关的视网膜输出r(x, y)为</a:t>
            </a:r>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r>
              <a:rPr lang="en-US" altLang="zh-CN" dirty="0">
                <a:solidFill>
                  <a:schemeClr val="tx1"/>
                </a:solidFill>
                <a:latin typeface="仿宋" panose="02010609060101010101" charset="-122"/>
                <a:ea typeface="仿宋" panose="02010609060101010101" charset="-122"/>
                <a:cs typeface="仿宋" panose="02010609060101010101" charset="-122"/>
                <a:sym typeface="+mn-ea"/>
              </a:rPr>
              <a:t>与高斯差分(DOG)函数类似，接受域和感知过程可以用中心/环绕</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方式建模，最终我们希望求得反射率模型为：</a:t>
            </a:r>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r>
              <a:rPr lang="en-US" altLang="zh-CN" dirty="0">
                <a:solidFill>
                  <a:schemeClr val="tx1"/>
                </a:solidFill>
                <a:latin typeface="仿宋" panose="02010609060101010101" charset="-122"/>
                <a:ea typeface="仿宋" panose="02010609060101010101" charset="-122"/>
                <a:cs typeface="仿宋" panose="02010609060101010101" charset="-122"/>
                <a:sym typeface="+mn-ea"/>
              </a:rPr>
              <a:t>]</a:t>
            </a:r>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r>
              <a:rPr lang="zh-CN" altLang="en-US" dirty="0">
                <a:solidFill>
                  <a:schemeClr val="tx1"/>
                </a:solidFill>
                <a:latin typeface="仿宋" panose="02010609060101010101" charset="-122"/>
                <a:ea typeface="仿宋" panose="02010609060101010101" charset="-122"/>
                <a:cs typeface="仿宋" panose="02010609060101010101" charset="-122"/>
                <a:sym typeface="+mn-ea"/>
              </a:rPr>
              <a:t>根据</a:t>
            </a:r>
            <a:r>
              <a:rPr lang="en-US" altLang="zh-CN" dirty="0">
                <a:latin typeface="仿宋" panose="02010609060101010101" charset="-122"/>
                <a:ea typeface="仿宋" panose="02010609060101010101" charset="-122"/>
                <a:cs typeface="仿宋" panose="02010609060101010101" charset="-122"/>
                <a:sym typeface="+mn-ea"/>
              </a:rPr>
              <a:t>Retinex理论</a:t>
            </a:r>
            <a:r>
              <a:rPr lang="zh-CN" altLang="en-US" dirty="0">
                <a:latin typeface="仿宋" panose="02010609060101010101" charset="-122"/>
                <a:ea typeface="仿宋" panose="02010609060101010101" charset="-122"/>
                <a:cs typeface="仿宋" panose="02010609060101010101" charset="-122"/>
                <a:sym typeface="+mn-ea"/>
              </a:rPr>
              <a:t>：</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亮度-颜色常数</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不变性质</a:t>
            </a:r>
            <a:r>
              <a:rPr lang="en-US" altLang="zh-CN" dirty="0">
                <a:solidFill>
                  <a:schemeClr val="tx1"/>
                </a:solidFill>
                <a:latin typeface="仿宋" panose="02010609060101010101" charset="-122"/>
                <a:ea typeface="仿宋" panose="02010609060101010101" charset="-122"/>
                <a:cs typeface="仿宋" panose="02010609060101010101" charset="-122"/>
                <a:sym typeface="+mn-ea"/>
              </a:rPr>
              <a:t>，与反射率相关的“真色”指导了无论不同照明条件下特征提取的估计。</a:t>
            </a:r>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endParaRPr lang="en-US" altLang="zh-CN" dirty="0">
              <a:solidFill>
                <a:schemeClr val="tx1"/>
              </a:solidFill>
              <a:latin typeface="仿宋" panose="02010609060101010101" charset="-122"/>
              <a:ea typeface="仿宋" panose="02010609060101010101" charset="-122"/>
              <a:cs typeface="仿宋" panose="02010609060101010101" charset="-122"/>
              <a:sym typeface="+mn-ea"/>
            </a:endParaRPr>
          </a:p>
          <a:p>
            <a:r>
              <a:rPr lang="zh-CN" altLang="en-US" dirty="0">
                <a:solidFill>
                  <a:schemeClr val="tx1"/>
                </a:solidFill>
                <a:latin typeface="仿宋" panose="02010609060101010101" charset="-122"/>
                <a:ea typeface="仿宋" panose="02010609060101010101" charset="-122"/>
                <a:cs typeface="仿宋" panose="02010609060101010101" charset="-122"/>
                <a:sym typeface="+mn-ea"/>
              </a:rPr>
              <a:t>所以我们使用深度学习模型通过迭代的方式求解反射率，在增强过程中使用反射率图来指导低光照图像的</a:t>
            </a:r>
            <a:r>
              <a:rPr lang="zh-CN" altLang="en-US" dirty="0">
                <a:solidFill>
                  <a:schemeClr val="tx1"/>
                </a:solidFill>
                <a:latin typeface="仿宋" panose="02010609060101010101" charset="-122"/>
                <a:ea typeface="仿宋" panose="02010609060101010101" charset="-122"/>
                <a:cs typeface="仿宋" panose="02010609060101010101" charset="-122"/>
                <a:sym typeface="+mn-ea"/>
              </a:rPr>
              <a:t>增强。</a:t>
            </a:r>
            <a:endParaRPr lang="zh-CN" altLang="en-US" dirty="0">
              <a:solidFill>
                <a:schemeClr val="tx1"/>
              </a:solidFill>
              <a:latin typeface="仿宋" panose="02010609060101010101" charset="-122"/>
              <a:ea typeface="仿宋" panose="02010609060101010101" charset="-122"/>
              <a:cs typeface="仿宋" panose="02010609060101010101" charset="-122"/>
              <a:sym typeface="+mn-ea"/>
            </a:endParaRPr>
          </a:p>
        </p:txBody>
      </p:sp>
      <p:sp>
        <p:nvSpPr>
          <p:cNvPr id="3" name="灯片编号占位符 2"/>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5" name="图片 4"/>
          <p:cNvPicPr>
            <a:picLocks noChangeAspect="1"/>
          </p:cNvPicPr>
          <p:nvPr>
            <p:custDataLst>
              <p:tags r:id="rId2"/>
            </p:custDataLst>
          </p:nvPr>
        </p:nvPicPr>
        <p:blipFill>
          <a:blip r:embed="rId3"/>
          <a:stretch>
            <a:fillRect/>
          </a:stretch>
        </p:blipFill>
        <p:spPr>
          <a:xfrm>
            <a:off x="311150" y="2204720"/>
            <a:ext cx="2333625" cy="44767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257810" y="3293110"/>
            <a:ext cx="4000500" cy="47625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219710" y="4410075"/>
            <a:ext cx="2085975" cy="628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Methodology</a:t>
            </a:r>
            <a:endParaRPr lang="en-US" altLang="zh-CN" dirty="0">
              <a:solidFill>
                <a:schemeClr val="tx1"/>
              </a:solidFill>
              <a:sym typeface="+mn-ea"/>
            </a:endParaRPr>
          </a:p>
        </p:txBody>
      </p:sp>
      <p:sp>
        <p:nvSpPr>
          <p:cNvPr id="3" name="文本框 2"/>
          <p:cNvSpPr txBox="1"/>
          <p:nvPr/>
        </p:nvSpPr>
        <p:spPr>
          <a:xfrm>
            <a:off x="257810" y="1163955"/>
            <a:ext cx="11788140" cy="368300"/>
          </a:xfrm>
          <a:prstGeom prst="rect">
            <a:avLst/>
          </a:prstGeom>
          <a:noFill/>
        </p:spPr>
        <p:txBody>
          <a:bodyPr wrap="square" rtlCol="0" anchor="t">
            <a:spAutoFit/>
          </a:bodyPr>
          <a:p>
            <a:r>
              <a:rPr lang="en-US" altLang="zh-CN" b="1" dirty="0">
                <a:solidFill>
                  <a:srgbClr val="FF0000"/>
                </a:solidFill>
                <a:sym typeface="+mn-ea"/>
              </a:rPr>
              <a:t>Loss function</a:t>
            </a:r>
            <a:endParaRPr lang="en-US" altLang="zh-CN" b="1" dirty="0">
              <a:solidFill>
                <a:srgbClr val="FF0000"/>
              </a:solidFill>
              <a:sym typeface="+mn-ea"/>
            </a:endParaRPr>
          </a:p>
        </p:txBody>
      </p:sp>
      <p:sp>
        <p:nvSpPr>
          <p:cNvPr id="6" name="文本框 5"/>
          <p:cNvSpPr txBox="1"/>
          <p:nvPr>
            <p:custDataLst>
              <p:tags r:id="rId1"/>
            </p:custDataLst>
          </p:nvPr>
        </p:nvSpPr>
        <p:spPr>
          <a:xfrm>
            <a:off x="257810" y="1659255"/>
            <a:ext cx="11878945" cy="368300"/>
          </a:xfrm>
          <a:prstGeom prst="rect">
            <a:avLst/>
          </a:prstGeom>
          <a:noFill/>
        </p:spPr>
        <p:txBody>
          <a:bodyPr wrap="square" rtlCol="0">
            <a:spAutoFit/>
          </a:bodyPr>
          <a:p>
            <a:r>
              <a:rPr lang="en-US" dirty="0">
                <a:latin typeface="仿宋" panose="02010609060101010101" charset="-122"/>
                <a:ea typeface="仿宋" panose="02010609060101010101" charset="-122"/>
                <a:cs typeface="仿宋" panose="02010609060101010101" charset="-122"/>
                <a:sym typeface="+mn-ea"/>
              </a:rPr>
              <a:t>通过无监督学习方案得到近似的反射率图。具体地说，我们</a:t>
            </a:r>
            <a:r>
              <a:rPr lang="zh-CN" altLang="en-US" dirty="0">
                <a:latin typeface="仿宋" panose="02010609060101010101" charset="-122"/>
                <a:ea typeface="仿宋" panose="02010609060101010101" charset="-122"/>
                <a:sym typeface="+mn-ea"/>
              </a:rPr>
              <a:t>设计</a:t>
            </a:r>
            <a:r>
              <a:rPr lang="en-US" dirty="0">
                <a:latin typeface="仿宋" panose="02010609060101010101" charset="-122"/>
                <a:ea typeface="仿宋" panose="02010609060101010101" charset="-122"/>
                <a:cs typeface="仿宋" panose="02010609060101010101" charset="-122"/>
                <a:sym typeface="+mn-ea"/>
              </a:rPr>
              <a:t>了一个反射平滑损失来估计反射图Ri</a:t>
            </a:r>
            <a:r>
              <a:rPr lang="zh-CN" altLang="en-US" dirty="0">
                <a:latin typeface="仿宋" panose="02010609060101010101" charset="-122"/>
                <a:ea typeface="仿宋" panose="02010609060101010101" charset="-122"/>
                <a:cs typeface="仿宋" panose="02010609060101010101" charset="-122"/>
                <a:sym typeface="+mn-ea"/>
              </a:rPr>
              <a:t>：</a:t>
            </a:r>
            <a:endParaRPr lang="zh-CN" altLang="en-US" dirty="0">
              <a:latin typeface="仿宋" panose="02010609060101010101" charset="-122"/>
              <a:ea typeface="仿宋" panose="02010609060101010101" charset="-122"/>
              <a:cs typeface="仿宋" panose="02010609060101010101" charset="-122"/>
              <a:sym typeface="+mn-ea"/>
            </a:endParaRPr>
          </a:p>
        </p:txBody>
      </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9" name="图片 8"/>
          <p:cNvPicPr>
            <a:picLocks noChangeAspect="1"/>
          </p:cNvPicPr>
          <p:nvPr>
            <p:custDataLst>
              <p:tags r:id="rId2"/>
            </p:custDataLst>
          </p:nvPr>
        </p:nvPicPr>
        <p:blipFill>
          <a:blip r:embed="rId3"/>
          <a:stretch>
            <a:fillRect/>
          </a:stretch>
        </p:blipFill>
        <p:spPr>
          <a:xfrm>
            <a:off x="257810" y="2185035"/>
            <a:ext cx="4371975" cy="676275"/>
          </a:xfrm>
          <a:prstGeom prst="rect">
            <a:avLst/>
          </a:prstGeom>
        </p:spPr>
      </p:pic>
      <p:sp>
        <p:nvSpPr>
          <p:cNvPr id="12" name="文本框 11"/>
          <p:cNvSpPr txBox="1"/>
          <p:nvPr/>
        </p:nvSpPr>
        <p:spPr>
          <a:xfrm>
            <a:off x="257810" y="2861310"/>
            <a:ext cx="9848850" cy="645160"/>
          </a:xfrm>
          <a:prstGeom prst="rect">
            <a:avLst/>
          </a:prstGeom>
          <a:noFill/>
        </p:spPr>
        <p:txBody>
          <a:bodyPr wrap="square" rtlCol="0" anchor="t">
            <a:spAutoFit/>
          </a:bodyPr>
          <a:p>
            <a:r>
              <a:rPr lang="zh-CN" altLang="en-US">
                <a:latin typeface="仿宋" panose="02010609060101010101" charset="-122"/>
                <a:ea typeface="仿宋" panose="02010609060101010101" charset="-122"/>
                <a:cs typeface="仿宋" panose="02010609060101010101" charset="-122"/>
              </a:rPr>
              <a:t>其中N为迭代次数，∇为一级微分算子，故∇x和∇y分别为水平和垂直梯度操作。通过反射率近似实现所需的增强，将相应的特征馈送到下游检测任务中。</a:t>
            </a:r>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Methodology</a:t>
            </a:r>
            <a:endParaRPr lang="en-US" altLang="zh-CN" dirty="0">
              <a:solidFill>
                <a:schemeClr val="tx1"/>
              </a:solidFill>
              <a:sym typeface="+mn-ea"/>
            </a:endParaRPr>
          </a:p>
        </p:txBody>
      </p:sp>
      <p:sp>
        <p:nvSpPr>
          <p:cNvPr id="3" name="文本框 2"/>
          <p:cNvSpPr txBox="1"/>
          <p:nvPr/>
        </p:nvSpPr>
        <p:spPr>
          <a:xfrm>
            <a:off x="257810" y="1163955"/>
            <a:ext cx="11788140" cy="368300"/>
          </a:xfrm>
          <a:prstGeom prst="rect">
            <a:avLst/>
          </a:prstGeom>
          <a:noFill/>
        </p:spPr>
        <p:txBody>
          <a:bodyPr wrap="square" rtlCol="0" anchor="t">
            <a:spAutoFit/>
          </a:bodyPr>
          <a:p>
            <a:r>
              <a:rPr lang="en-US" altLang="zh-CN" b="1" dirty="0">
                <a:solidFill>
                  <a:srgbClr val="FF0000"/>
                </a:solidFill>
                <a:sym typeface="+mn-ea"/>
              </a:rPr>
              <a:t>Loss function</a:t>
            </a:r>
            <a:endParaRPr lang="en-US" altLang="zh-CN" b="1" dirty="0">
              <a:solidFill>
                <a:srgbClr val="FF0000"/>
              </a:solidFill>
              <a:sym typeface="+mn-ea"/>
            </a:endParaRPr>
          </a:p>
        </p:txBody>
      </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sp>
        <p:nvSpPr>
          <p:cNvPr id="17" name="文本框 16"/>
          <p:cNvSpPr txBox="1"/>
          <p:nvPr>
            <p:custDataLst>
              <p:tags r:id="rId1"/>
            </p:custDataLst>
          </p:nvPr>
        </p:nvSpPr>
        <p:spPr>
          <a:xfrm>
            <a:off x="218440" y="3211195"/>
            <a:ext cx="10367010" cy="767080"/>
          </a:xfrm>
          <a:prstGeom prst="rect">
            <a:avLst/>
          </a:prstGeom>
          <a:solidFill>
            <a:schemeClr val="accent1">
              <a:lumMod val="20000"/>
              <a:lumOff val="80000"/>
            </a:schemeClr>
          </a:solidFill>
        </p:spPr>
        <p:txBody>
          <a:bodyPr wrap="square">
            <a:noAutofit/>
          </a:bodyPr>
          <a:p>
            <a:pPr marL="0" indent="0">
              <a:buNone/>
            </a:pPr>
            <a:r>
              <a:rPr lang="en-US" dirty="0">
                <a:solidFill>
                  <a:srgbClr val="FF0000"/>
                </a:solidFill>
                <a:latin typeface="Times New Roman" panose="02020603050405020304" pitchFamily="18" charset="0"/>
                <a:sym typeface="+mn-ea"/>
              </a:rPr>
              <a:t>Color Constancy Loss:</a:t>
            </a:r>
            <a:r>
              <a:rPr lang="en-US" dirty="0">
                <a:latin typeface="Times New Roman" panose="02020603050405020304" pitchFamily="18" charset="0"/>
                <a:sym typeface="+mn-ea"/>
              </a:rPr>
              <a:t> </a:t>
            </a:r>
            <a:r>
              <a:rPr lang="en-US" dirty="0">
                <a:latin typeface="仿宋" panose="02010609060101010101" charset="-122"/>
                <a:ea typeface="仿宋" panose="02010609060101010101" charset="-122"/>
                <a:cs typeface="仿宋" panose="02010609060101010101" charset="-122"/>
                <a:sym typeface="+mn-ea"/>
              </a:rPr>
              <a:t>由增强方法引起的潜在颜色偏差通过引入颜色恒常性损失来纠正，该损失通过桥接三个调整通道将增强的RGB通道限制在大致相同的水平</a:t>
            </a:r>
            <a:endParaRPr lang="en-US" dirty="0">
              <a:latin typeface="仿宋" panose="02010609060101010101" charset="-122"/>
              <a:ea typeface="仿宋" panose="02010609060101010101" charset="-122"/>
              <a:cs typeface="仿宋" panose="02010609060101010101" charset="-122"/>
              <a:sym typeface="+mn-ea"/>
            </a:endParaRPr>
          </a:p>
        </p:txBody>
      </p:sp>
      <p:sp>
        <p:nvSpPr>
          <p:cNvPr id="5" name="文本框 4"/>
          <p:cNvSpPr txBox="1"/>
          <p:nvPr>
            <p:custDataLst>
              <p:tags r:id="rId2"/>
            </p:custDataLst>
          </p:nvPr>
        </p:nvSpPr>
        <p:spPr>
          <a:xfrm>
            <a:off x="219075" y="1794510"/>
            <a:ext cx="10366375" cy="645160"/>
          </a:xfrm>
          <a:prstGeom prst="rect">
            <a:avLst/>
          </a:prstGeom>
          <a:solidFill>
            <a:schemeClr val="accent6">
              <a:lumMod val="20000"/>
              <a:lumOff val="80000"/>
            </a:schemeClr>
          </a:solidFill>
        </p:spPr>
        <p:txBody>
          <a:bodyPr wrap="square">
            <a:spAutoFit/>
          </a:bodyPr>
          <a:p>
            <a:pPr marL="0" indent="0">
              <a:buNone/>
            </a:pPr>
            <a:r>
              <a:rPr lang="en-US" dirty="0">
                <a:solidFill>
                  <a:srgbClr val="FF0000"/>
                </a:solidFill>
                <a:latin typeface="Times New Roman" panose="02020603050405020304" pitchFamily="18" charset="0"/>
                <a:sym typeface="+mn-ea"/>
              </a:rPr>
              <a:t>Information Difference Loss:</a:t>
            </a:r>
            <a:r>
              <a:rPr lang="en-US" dirty="0">
                <a:latin typeface="Times New Roman" panose="02020603050405020304" pitchFamily="18" charset="0"/>
                <a:sym typeface="+mn-ea"/>
              </a:rPr>
              <a:t> </a:t>
            </a:r>
            <a:r>
              <a:rPr lang="en-US" dirty="0">
                <a:latin typeface="仿宋" panose="02010609060101010101" charset="-122"/>
                <a:ea typeface="仿宋" panose="02010609060101010101" charset="-122"/>
                <a:sym typeface="+mn-ea"/>
              </a:rPr>
              <a:t>特征提取的质量在检测任务中起着至关重要的作用。因此，我们</a:t>
            </a:r>
            <a:r>
              <a:rPr lang="zh-CN" altLang="en-US" dirty="0">
                <a:latin typeface="仿宋" panose="02010609060101010101" charset="-122"/>
                <a:ea typeface="仿宋" panose="02010609060101010101" charset="-122"/>
                <a:sym typeface="+mn-ea"/>
              </a:rPr>
              <a:t>设计</a:t>
            </a:r>
            <a:r>
              <a:rPr lang="en-US" dirty="0">
                <a:latin typeface="仿宋" panose="02010609060101010101" charset="-122"/>
                <a:ea typeface="仿宋" panose="02010609060101010101" charset="-122"/>
                <a:sym typeface="+mn-ea"/>
              </a:rPr>
              <a:t>一个信息差分损失来度量增强后的图像与原始图像之间的差异</a:t>
            </a:r>
            <a:endParaRPr lang="en-US" dirty="0">
              <a:latin typeface="仿宋" panose="02010609060101010101" charset="-122"/>
              <a:ea typeface="仿宋" panose="02010609060101010101" charset="-122"/>
              <a:sym typeface="+mn-ea"/>
            </a:endParaRPr>
          </a:p>
        </p:txBody>
      </p:sp>
      <p:pic>
        <p:nvPicPr>
          <p:cNvPr id="7" name="图片 6"/>
          <p:cNvPicPr>
            <a:picLocks noChangeAspect="1"/>
          </p:cNvPicPr>
          <p:nvPr>
            <p:custDataLst>
              <p:tags r:id="rId3"/>
            </p:custDataLst>
          </p:nvPr>
        </p:nvPicPr>
        <p:blipFill>
          <a:blip r:embed="rId4"/>
          <a:stretch>
            <a:fillRect/>
          </a:stretch>
        </p:blipFill>
        <p:spPr>
          <a:xfrm>
            <a:off x="218440" y="2526665"/>
            <a:ext cx="2495550" cy="45720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257175" y="3978275"/>
            <a:ext cx="4581525" cy="561975"/>
          </a:xfrm>
          <a:prstGeom prst="rect">
            <a:avLst/>
          </a:prstGeom>
        </p:spPr>
      </p:pic>
      <p:sp>
        <p:nvSpPr>
          <p:cNvPr id="11" name="文本框 10"/>
          <p:cNvSpPr txBox="1"/>
          <p:nvPr/>
        </p:nvSpPr>
        <p:spPr>
          <a:xfrm>
            <a:off x="218440" y="4749800"/>
            <a:ext cx="10367010" cy="675005"/>
          </a:xfrm>
          <a:prstGeom prst="rect">
            <a:avLst/>
          </a:prstGeom>
          <a:solidFill>
            <a:schemeClr val="accent2">
              <a:lumMod val="20000"/>
              <a:lumOff val="80000"/>
            </a:schemeClr>
          </a:solidFill>
        </p:spPr>
        <p:txBody>
          <a:bodyPr wrap="square" rtlCol="0" anchor="t">
            <a:noAutofit/>
          </a:bodyPr>
          <a:p>
            <a:r>
              <a:rPr lang="zh-CN" altLang="en-US">
                <a:solidFill>
                  <a:srgbClr val="FF0000"/>
                </a:solidFill>
                <a:latin typeface="Times New Roman" panose="02020603050405020304" pitchFamily="18" charset="0"/>
                <a:cs typeface="Times New Roman" panose="02020603050405020304" pitchFamily="18" charset="0"/>
              </a:rPr>
              <a:t>Exposure Control Loss</a:t>
            </a:r>
            <a:r>
              <a:rPr lang="en-US" altLang="zh-CN">
                <a:solidFill>
                  <a:srgbClr val="FF0000"/>
                </a:solidFill>
                <a:latin typeface="Times New Roman" panose="02020603050405020304" pitchFamily="18" charset="0"/>
                <a:cs typeface="Times New Roman" panose="02020603050405020304" pitchFamily="18" charset="0"/>
              </a:rPr>
              <a:t>:</a:t>
            </a:r>
            <a:r>
              <a:rPr lang="en-US" altLang="zh-CN">
                <a:solidFill>
                  <a:srgbClr val="FF0000"/>
                </a:solidFill>
              </a:rPr>
              <a:t> </a:t>
            </a:r>
            <a:r>
              <a:rPr lang="zh-CN" altLang="en-US">
                <a:latin typeface="仿宋" panose="02010609060101010101" charset="-122"/>
                <a:ea typeface="仿宋" panose="02010609060101010101" charset="-122"/>
                <a:cs typeface="仿宋" panose="02010609060101010101" charset="-122"/>
              </a:rPr>
              <a:t>增强图像被分割成16 × 16不重叠的局部区域，以获得平均强度Y。曝光良好的等级E定义为RGB空间中的灰度等级。评估平均强度Y与良好曝光水平E之间距离的曝光控制损失</a:t>
            </a:r>
            <a:endParaRPr lang="zh-CN" altLang="en-US"/>
          </a:p>
          <a:p>
            <a:endParaRPr lang="zh-CN" altLang="en-US"/>
          </a:p>
        </p:txBody>
      </p:sp>
      <p:pic>
        <p:nvPicPr>
          <p:cNvPr id="12" name="图片 11"/>
          <p:cNvPicPr>
            <a:picLocks noChangeAspect="1"/>
          </p:cNvPicPr>
          <p:nvPr>
            <p:custDataLst>
              <p:tags r:id="rId7"/>
            </p:custDataLst>
          </p:nvPr>
        </p:nvPicPr>
        <p:blipFill>
          <a:blip r:embed="rId8"/>
          <a:stretch>
            <a:fillRect/>
          </a:stretch>
        </p:blipFill>
        <p:spPr>
          <a:xfrm>
            <a:off x="257810" y="5600700"/>
            <a:ext cx="2266950" cy="68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Methodology</a:t>
            </a:r>
            <a:endParaRPr lang="en-US" altLang="zh-CN"/>
          </a:p>
        </p:txBody>
      </p:sp>
      <p:sp>
        <p:nvSpPr>
          <p:cNvPr id="8" name="文本框 7"/>
          <p:cNvSpPr txBox="1"/>
          <p:nvPr>
            <p:custDataLst>
              <p:tags r:id="rId1"/>
            </p:custDataLst>
          </p:nvPr>
        </p:nvSpPr>
        <p:spPr>
          <a:xfrm>
            <a:off x="257810" y="1163955"/>
            <a:ext cx="11788140" cy="1101725"/>
          </a:xfrm>
          <a:prstGeom prst="rect">
            <a:avLst/>
          </a:prstGeom>
          <a:noFill/>
        </p:spPr>
        <p:txBody>
          <a:bodyPr wrap="square" rtlCol="0" anchor="t">
            <a:noAutofit/>
          </a:bodyPr>
          <a:p>
            <a:endParaRPr lang="zh-CN" altLang="en-US" b="1" dirty="0">
              <a:solidFill>
                <a:srgbClr val="FF0000"/>
              </a:solidFill>
              <a:sym typeface="+mn-ea"/>
            </a:endParaRPr>
          </a:p>
        </p:txBody>
      </p:sp>
      <p:sp>
        <p:nvSpPr>
          <p:cNvPr id="19" name="文本框 18"/>
          <p:cNvSpPr txBox="1"/>
          <p:nvPr>
            <p:custDataLst>
              <p:tags r:id="rId2"/>
            </p:custDataLst>
          </p:nvPr>
        </p:nvSpPr>
        <p:spPr>
          <a:xfrm>
            <a:off x="219710" y="1666875"/>
            <a:ext cx="5176520" cy="3296920"/>
          </a:xfrm>
          <a:prstGeom prst="rect">
            <a:avLst/>
          </a:prstGeom>
          <a:noFill/>
        </p:spPr>
        <p:txBody>
          <a:bodyPr wrap="square" rtlCol="0" anchor="t">
            <a:noAutofit/>
          </a:bodyPr>
          <a:p>
            <a:r>
              <a:rPr lang="en-US" altLang="zh-CN" sz="1600" b="1">
                <a:solidFill>
                  <a:srgbClr val="FF0000"/>
                </a:solidFill>
                <a:sym typeface="+mn-ea"/>
              </a:rPr>
              <a:t>Question: </a:t>
            </a:r>
            <a:r>
              <a:rPr lang="en-US" sz="1600">
                <a:solidFill>
                  <a:schemeClr val="tx1"/>
                </a:solidFill>
                <a:latin typeface="Times New Roman" panose="02020603050405020304" pitchFamily="18" charset="0"/>
                <a:cs typeface="Times New Roman" panose="02020603050405020304" pitchFamily="18" charset="0"/>
                <a:sym typeface="+mn-ea"/>
              </a:rPr>
              <a:t> </a:t>
            </a:r>
            <a:r>
              <a:rPr lang="zh-CN" altLang="en-US">
                <a:solidFill>
                  <a:schemeClr val="tx1"/>
                </a:solidFill>
                <a:latin typeface="仿宋" panose="02010609060101010101" charset="-122"/>
                <a:ea typeface="仿宋" panose="02010609060101010101" charset="-122"/>
                <a:cs typeface="Times New Roman" panose="02020603050405020304" pitchFamily="18" charset="0"/>
                <a:sym typeface="+mn-ea"/>
              </a:rPr>
              <a:t>缺乏低光照环境下的数据集用于检测模型的训练。</a:t>
            </a:r>
            <a:endParaRPr lang="en-US">
              <a:solidFill>
                <a:schemeClr val="accent1"/>
              </a:solidFill>
              <a:latin typeface="仿宋" panose="02010609060101010101" charset="-122"/>
              <a:ea typeface="仿宋" panose="02010609060101010101" charset="-122"/>
              <a:sym typeface="+mn-ea"/>
            </a:endParaRPr>
          </a:p>
          <a:p>
            <a:endParaRPr lang="en-US">
              <a:solidFill>
                <a:schemeClr val="accent1"/>
              </a:solidFill>
              <a:sym typeface="+mn-ea"/>
            </a:endParaRPr>
          </a:p>
          <a:p>
            <a:r>
              <a:rPr lang="en-US" altLang="zh-CN" b="1">
                <a:solidFill>
                  <a:srgbClr val="FF0000"/>
                </a:solidFill>
                <a:sym typeface="+mn-ea"/>
              </a:rPr>
              <a:t>Solution: </a:t>
            </a:r>
            <a:r>
              <a:rPr lang="zh-CN" altLang="en-US">
                <a:solidFill>
                  <a:schemeClr val="tx1"/>
                </a:solidFill>
                <a:latin typeface="仿宋" panose="02010609060101010101" charset="-122"/>
                <a:ea typeface="仿宋" panose="02010609060101010101" charset="-122"/>
                <a:cs typeface="仿宋" panose="02010609060101010101" charset="-122"/>
                <a:sym typeface="+mn-ea"/>
              </a:rPr>
              <a:t>我们使用数据迁移的方法，将大型公开的正常光照数据集（</a:t>
            </a:r>
            <a:r>
              <a:rPr lang="en-US" altLang="zh-CN">
                <a:solidFill>
                  <a:schemeClr val="tx1"/>
                </a:solidFill>
                <a:latin typeface="仿宋" panose="02010609060101010101" charset="-122"/>
                <a:ea typeface="仿宋" panose="02010609060101010101" charset="-122"/>
                <a:cs typeface="仿宋" panose="02010609060101010101" charset="-122"/>
                <a:sym typeface="+mn-ea"/>
              </a:rPr>
              <a:t>Wide Face </a:t>
            </a:r>
            <a:r>
              <a:rPr lang="zh-CN" altLang="en-US">
                <a:solidFill>
                  <a:schemeClr val="tx1"/>
                </a:solidFill>
                <a:latin typeface="仿宋" panose="02010609060101010101" charset="-122"/>
                <a:ea typeface="仿宋" panose="02010609060101010101" charset="-122"/>
                <a:cs typeface="仿宋" panose="02010609060101010101" charset="-122"/>
                <a:sym typeface="+mn-ea"/>
              </a:rPr>
              <a:t>数据集）通过调整亮度对比度和添加高斯噪声，来模拟低</a:t>
            </a:r>
            <a:r>
              <a:rPr lang="zh-CN" altLang="en-US" sz="1600">
                <a:solidFill>
                  <a:schemeClr val="tx1"/>
                </a:solidFill>
                <a:latin typeface="仿宋" panose="02010609060101010101" charset="-122"/>
                <a:ea typeface="仿宋" panose="02010609060101010101" charset="-122"/>
                <a:cs typeface="仿宋" panose="02010609060101010101" charset="-122"/>
                <a:sym typeface="+mn-ea"/>
              </a:rPr>
              <a:t>光域下的图像</a:t>
            </a:r>
            <a:r>
              <a:rPr lang="en-US" altLang="zh-CN" sz="1600">
                <a:solidFill>
                  <a:schemeClr val="tx1"/>
                </a:solidFill>
                <a:latin typeface="仿宋" panose="02010609060101010101" charset="-122"/>
                <a:ea typeface="仿宋" panose="02010609060101010101" charset="-122"/>
                <a:cs typeface="仿宋" panose="02010609060101010101" charset="-122"/>
                <a:sym typeface="+mn-ea"/>
              </a:rPr>
              <a:t>(</a:t>
            </a:r>
            <a:r>
              <a:rPr lang="zh-CN" altLang="en-US" sz="1600">
                <a:solidFill>
                  <a:schemeClr val="tx1"/>
                </a:solidFill>
                <a:latin typeface="仿宋" panose="02010609060101010101" charset="-122"/>
                <a:ea typeface="仿宋" panose="02010609060101010101" charset="-122"/>
                <a:cs typeface="仿宋" panose="02010609060101010101" charset="-122"/>
                <a:sym typeface="+mn-ea"/>
              </a:rPr>
              <a:t>大量的低光照信息可以被模型学习</a:t>
            </a:r>
            <a:r>
              <a:rPr lang="en-US" altLang="zh-CN" sz="1600">
                <a:solidFill>
                  <a:schemeClr val="tx1"/>
                </a:solidFill>
                <a:latin typeface="仿宋" panose="02010609060101010101" charset="-122"/>
                <a:ea typeface="仿宋" panose="02010609060101010101" charset="-122"/>
                <a:cs typeface="仿宋" panose="02010609060101010101" charset="-122"/>
                <a:sym typeface="+mn-ea"/>
              </a:rPr>
              <a:t>)</a:t>
            </a:r>
            <a:r>
              <a:rPr lang="zh-CN" altLang="en-US" sz="1600">
                <a:solidFill>
                  <a:schemeClr val="tx1"/>
                </a:solidFill>
                <a:latin typeface="仿宋" panose="02010609060101010101" charset="-122"/>
                <a:ea typeface="仿宋" panose="02010609060101010101" charset="-122"/>
                <a:cs typeface="仿宋" panose="02010609060101010101" charset="-122"/>
                <a:sym typeface="+mn-ea"/>
              </a:rPr>
              <a:t>。</a:t>
            </a:r>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a:p>
            <a:endParaRPr lang="zh-CN" altLang="en-US" sz="1600">
              <a:solidFill>
                <a:schemeClr val="tx1"/>
              </a:solidFill>
              <a:sym typeface="+mn-ea"/>
            </a:endParaRPr>
          </a:p>
        </p:txBody>
      </p:sp>
      <p:sp>
        <p:nvSpPr>
          <p:cNvPr id="4" name="灯片编号占位符 3"/>
          <p:cNvSpPr>
            <a:spLocks noGrp="1"/>
          </p:cNvSpPr>
          <p:nvPr>
            <p:ph type="sldNum" sz="quarter" idx="12"/>
          </p:nvPr>
        </p:nvSpPr>
        <p:spPr/>
        <p:txBody>
          <a:bodyPr/>
          <a:p>
            <a:fld id="{8E9EF119-18DB-4BBC-BA3A-75C77708FDB9}" type="slidenum">
              <a:rPr lang="zh-CN" altLang="en-US" smtClean="0"/>
            </a:fld>
            <a:endParaRPr lang="zh-CN" altLang="en-US" dirty="0"/>
          </a:p>
        </p:txBody>
      </p:sp>
      <p:pic>
        <p:nvPicPr>
          <p:cNvPr id="5" name="图片 4"/>
          <p:cNvPicPr>
            <a:picLocks noChangeAspect="1"/>
          </p:cNvPicPr>
          <p:nvPr>
            <p:custDataLst>
              <p:tags r:id="rId3"/>
            </p:custDataLst>
          </p:nvPr>
        </p:nvPicPr>
        <p:blipFill>
          <a:blip r:embed="rId4"/>
          <a:stretch>
            <a:fillRect/>
          </a:stretch>
        </p:blipFill>
        <p:spPr>
          <a:xfrm>
            <a:off x="6238875" y="1666875"/>
            <a:ext cx="4953000" cy="2876550"/>
          </a:xfrm>
          <a:prstGeom prst="rect">
            <a:avLst/>
          </a:prstGeom>
        </p:spPr>
      </p:pic>
      <p:sp>
        <p:nvSpPr>
          <p:cNvPr id="6" name="文本框 5"/>
          <p:cNvSpPr txBox="1"/>
          <p:nvPr/>
        </p:nvSpPr>
        <p:spPr>
          <a:xfrm>
            <a:off x="219710" y="5264150"/>
            <a:ext cx="10934065" cy="645160"/>
          </a:xfrm>
          <a:prstGeom prst="rect">
            <a:avLst/>
          </a:prstGeom>
          <a:noFill/>
        </p:spPr>
        <p:txBody>
          <a:bodyPr wrap="square" rtlCol="0" anchor="t">
            <a:spAutoFit/>
          </a:bodyPr>
          <a:p>
            <a:r>
              <a:rPr lang="zh-CN" altLang="en-US">
                <a:solidFill>
                  <a:srgbClr val="FF0000"/>
                </a:solidFill>
                <a:sym typeface="+mn-ea"/>
              </a:rPr>
              <a:t>结论</a:t>
            </a:r>
            <a:r>
              <a:rPr lang="en-US" altLang="zh-CN">
                <a:solidFill>
                  <a:srgbClr val="FF0000"/>
                </a:solidFill>
                <a:sym typeface="+mn-ea"/>
              </a:rPr>
              <a:t>:</a:t>
            </a:r>
            <a:r>
              <a:rPr lang="en-US" altLang="zh-CN">
                <a:solidFill>
                  <a:srgbClr val="FF0000"/>
                </a:solidFill>
                <a:latin typeface="仿宋" panose="02010609060101010101" charset="-122"/>
                <a:ea typeface="仿宋" panose="02010609060101010101" charset="-122"/>
                <a:cs typeface="仿宋" panose="02010609060101010101" charset="-122"/>
                <a:sym typeface="+mn-ea"/>
              </a:rPr>
              <a:t> </a:t>
            </a:r>
            <a:r>
              <a:rPr lang="zh-CN" altLang="en-US">
                <a:latin typeface="仿宋" panose="02010609060101010101" charset="-122"/>
                <a:ea typeface="仿宋" panose="02010609060101010101" charset="-122"/>
                <a:cs typeface="仿宋" panose="02010609060101010101" charset="-122"/>
                <a:sym typeface="+mn-ea"/>
              </a:rPr>
              <a:t>使用数据传输策略进行训练可以减轻这种差距的特征分布之间的正常和低光数据跨越各种物体和场景。这一策略支持了相应提高了检测模型的准确性和泛化程度。</a:t>
            </a:r>
            <a:endParaRPr lang="zh-CN" altLang="en-US">
              <a:latin typeface="仿宋" panose="02010609060101010101" charset="-122"/>
              <a:ea typeface="仿宋" panose="02010609060101010101" charset="-122"/>
              <a:cs typeface="仿宋" panose="02010609060101010101" charset="-122"/>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PP_MARK_KEY" val="921525e9-7e61-4d6f-a248-fa0c51b60faf"/>
  <p:tag name="COMMONDATA" val="eyJoZGlkIjoiNzIzOWJiNzg1YzQzYmJjYzQ0NTRiZDQ0MmE3NTYxZjQ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2890</Words>
  <Application>WPS 演示</Application>
  <PresentationFormat>宽屏</PresentationFormat>
  <Paragraphs>222</Paragraphs>
  <Slides>17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宋体</vt:lpstr>
      <vt:lpstr>Wingdings</vt:lpstr>
      <vt:lpstr>Times New Roman</vt:lpstr>
      <vt:lpstr>黑体</vt:lpstr>
      <vt:lpstr>Microsoft YaHei UI</vt:lpstr>
      <vt:lpstr>PMingLiU</vt:lpstr>
      <vt:lpstr>MingLiU-ExtB</vt:lpstr>
      <vt:lpstr>Wingdings</vt:lpstr>
      <vt:lpstr>仿宋</vt:lpstr>
      <vt:lpstr>华文仿宋</vt:lpstr>
      <vt:lpstr>Wingdings 2</vt:lpstr>
      <vt:lpstr>等线</vt:lpstr>
      <vt:lpstr>Georgia</vt:lpstr>
      <vt:lpstr>微软雅黑</vt:lpstr>
      <vt:lpstr>Arial Unicode MS</vt:lpstr>
      <vt:lpstr>等线 Light</vt:lpstr>
      <vt:lpstr>PMingLiU</vt:lpstr>
      <vt:lpstr>Segoe Print</vt:lpstr>
      <vt:lpstr>Calibri</vt:lpstr>
      <vt:lpstr>Office 主题​​</vt:lpstr>
      <vt:lpstr>PowerPoint 演示文稿</vt:lpstr>
      <vt:lpstr>Introduction</vt:lpstr>
      <vt:lpstr>Introduction</vt:lpstr>
      <vt:lpstr>PowerPoint 演示文稿</vt:lpstr>
      <vt:lpstr>Methodology</vt:lpstr>
      <vt:lpstr>Methodology</vt:lpstr>
      <vt:lpstr>Methodology</vt:lpstr>
      <vt:lpstr>Methodology</vt:lpstr>
      <vt:lpstr>Methodology</vt:lpstr>
      <vt:lpstr>Methodology</vt:lpstr>
      <vt:lpstr>Experiments</vt:lpstr>
      <vt:lpstr>Experiments</vt:lpstr>
      <vt:lpstr>Experiments</vt:lpstr>
      <vt:lpstr>Experiments</vt:lpstr>
      <vt:lpstr>Experiments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 灶林</dc:creator>
  <cp:lastModifiedBy>ATTT</cp:lastModifiedBy>
  <cp:revision>587</cp:revision>
  <dcterms:created xsi:type="dcterms:W3CDTF">2023-07-02T09:34:00Z</dcterms:created>
  <dcterms:modified xsi:type="dcterms:W3CDTF">2023-10-16T12:16:57Z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2C2DAA65AE7542D8BA420D69D6702BD5_12</vt:lpwstr>
  </property>
  <property fmtid="{D5CDD505-2E9C-101B-9397-08002B2CF9AE}" pid="3" name="KSOProductBuildVer">
    <vt:lpwstr>2052-12.1.0.15404</vt:lpwstr>
  </property>
</Properties>
</file>